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 id="214748369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Helvetica Neue"/>
      <p:regular r:id="rId66"/>
      <p:bold r:id="rId67"/>
      <p:italic r:id="rId68"/>
      <p:boldItalic r:id="rId69"/>
    </p:embeddedFont>
    <p:embeddedFont>
      <p:font typeface="Helvetica Neue Light"/>
      <p:regular r:id="rId70"/>
      <p:bold r:id="rId71"/>
      <p:italic r:id="rId72"/>
      <p:boldItalic r:id="rId73"/>
    </p:embeddedFont>
    <p:embeddedFont>
      <p:font typeface="DM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Light-boldItalic.fntdata"/><Relationship Id="rId72" Type="http://schemas.openxmlformats.org/officeDocument/2006/relationships/font" Target="fonts/HelveticaNeueLight-italic.fntdata"/><Relationship Id="rId31" Type="http://schemas.openxmlformats.org/officeDocument/2006/relationships/slide" Target="slides/slide24.xml"/><Relationship Id="rId75" Type="http://schemas.openxmlformats.org/officeDocument/2006/relationships/font" Target="fonts/DMSans-bold.fntdata"/><Relationship Id="rId30" Type="http://schemas.openxmlformats.org/officeDocument/2006/relationships/slide" Target="slides/slide23.xml"/><Relationship Id="rId74" Type="http://schemas.openxmlformats.org/officeDocument/2006/relationships/font" Target="fonts/DMSans-regular.fntdata"/><Relationship Id="rId33" Type="http://schemas.openxmlformats.org/officeDocument/2006/relationships/slide" Target="slides/slide26.xml"/><Relationship Id="rId77" Type="http://schemas.openxmlformats.org/officeDocument/2006/relationships/font" Target="fonts/DMSans-boldItalic.fntdata"/><Relationship Id="rId32" Type="http://schemas.openxmlformats.org/officeDocument/2006/relationships/slide" Target="slides/slide25.xml"/><Relationship Id="rId76" Type="http://schemas.openxmlformats.org/officeDocument/2006/relationships/font" Target="fonts/DMSans-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HelveticaNeueLight-bold.fntdata"/><Relationship Id="rId70" Type="http://schemas.openxmlformats.org/officeDocument/2006/relationships/font" Target="fonts/HelveticaNeue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HelveticaNeue-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HelveticaNeue-italic.fntdata"/><Relationship Id="rId23" Type="http://schemas.openxmlformats.org/officeDocument/2006/relationships/slide" Target="slides/slide16.xml"/><Relationship Id="rId67" Type="http://schemas.openxmlformats.org/officeDocument/2006/relationships/font" Target="fonts/HelveticaNeue-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HelveticaNeue-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f6570e6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f6570e6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compartir pantalla</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r>
              <a:rPr b="1" lang="es">
                <a:solidFill>
                  <a:schemeClr val="dk1"/>
                </a:solidFill>
                <a:latin typeface="DM Sans"/>
                <a:ea typeface="DM Sans"/>
                <a:cs typeface="DM Sans"/>
                <a:sym typeface="DM Sans"/>
              </a:rPr>
              <a:t>Profesor/a: compartir pantalla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compartir pantalla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compartir pantalla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compartir pantalla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compartir pantalla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4f6570e66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4f6570e66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1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1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1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1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8" name="Google Shape;48;p1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1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0" name="Google Shape;5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3" name="Google Shape;5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6" name="Google Shape;56;p1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0" name="Shape 70"/>
        <p:cNvGrpSpPr/>
        <p:nvPr/>
      </p:nvGrpSpPr>
      <p:grpSpPr>
        <a:xfrm>
          <a:off x="0" y="0"/>
          <a:ext cx="0" cy="0"/>
          <a:chOff x="0" y="0"/>
          <a:chExt cx="0" cy="0"/>
        </a:xfrm>
      </p:grpSpPr>
      <p:pic>
        <p:nvPicPr>
          <p:cNvPr id="71" name="Google Shape;71;p2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 name="Google Shape;76;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83" name="Shape 83"/>
        <p:cNvGrpSpPr/>
        <p:nvPr/>
      </p:nvGrpSpPr>
      <p:grpSpPr>
        <a:xfrm>
          <a:off x="0" y="0"/>
          <a:ext cx="0" cy="0"/>
          <a:chOff x="0" y="0"/>
          <a:chExt cx="0" cy="0"/>
        </a:xfrm>
      </p:grpSpPr>
      <p:sp>
        <p:nvSpPr>
          <p:cNvPr id="84" name="Google Shape;84;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5" name="Google Shape;85;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86" name="Google Shape;86;p2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 name="Google Shape;93;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4" name="Google Shape;9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sp>
        <p:nvSpPr>
          <p:cNvPr id="104" name="Google Shape;104;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5" name="Google Shape;105;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6" name="Google Shape;10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9" name="Google Shape;10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0" name="Shape 110"/>
        <p:cNvGrpSpPr/>
        <p:nvPr/>
      </p:nvGrpSpPr>
      <p:grpSpPr>
        <a:xfrm>
          <a:off x="0" y="0"/>
          <a:ext cx="0" cy="0"/>
          <a:chOff x="0" y="0"/>
          <a:chExt cx="0" cy="0"/>
        </a:xfrm>
      </p:grpSpPr>
      <p:sp>
        <p:nvSpPr>
          <p:cNvPr id="111" name="Google Shape;11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3" name="Google Shape;11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6" name="Google Shape;116;p3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7" name="Google Shape;117;p3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8" name="Google Shape;11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 name="Google Shape;12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 name="Shape 122"/>
        <p:cNvGrpSpPr/>
        <p:nvPr/>
      </p:nvGrpSpPr>
      <p:grpSpPr>
        <a:xfrm>
          <a:off x="0" y="0"/>
          <a:ext cx="0" cy="0"/>
          <a:chOff x="0" y="0"/>
          <a:chExt cx="0" cy="0"/>
        </a:xfrm>
      </p:grpSpPr>
      <p:sp>
        <p:nvSpPr>
          <p:cNvPr id="123" name="Google Shape;123;p4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4" name="Google Shape;124;p4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5" name="Google Shape;12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6" name="Shape 126"/>
        <p:cNvGrpSpPr/>
        <p:nvPr/>
      </p:nvGrpSpPr>
      <p:grpSpPr>
        <a:xfrm>
          <a:off x="0" y="0"/>
          <a:ext cx="0" cy="0"/>
          <a:chOff x="0" y="0"/>
          <a:chExt cx="0" cy="0"/>
        </a:xfrm>
      </p:grpSpPr>
      <p:sp>
        <p:nvSpPr>
          <p:cNvPr id="127" name="Google Shape;127;p4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8" name="Google Shape;12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2" name="Google Shape;132;p4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3" name="Google Shape;133;p4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4" name="Google Shape;13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 name="Google Shape;1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4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37" name="Google Shape;13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 name="Shape 138"/>
        <p:cNvGrpSpPr/>
        <p:nvPr/>
      </p:nvGrpSpPr>
      <p:grpSpPr>
        <a:xfrm>
          <a:off x="0" y="0"/>
          <a:ext cx="0" cy="0"/>
          <a:chOff x="0" y="0"/>
          <a:chExt cx="0" cy="0"/>
        </a:xfrm>
      </p:grpSpPr>
      <p:sp>
        <p:nvSpPr>
          <p:cNvPr id="139" name="Google Shape;139;p4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0" name="Google Shape;140;p4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41" name="Google Shape;141;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 name="Shape 142"/>
        <p:cNvGrpSpPr/>
        <p:nvPr/>
      </p:nvGrpSpPr>
      <p:grpSpPr>
        <a:xfrm>
          <a:off x="0" y="0"/>
          <a:ext cx="0" cy="0"/>
          <a:chOff x="0" y="0"/>
          <a:chExt cx="0" cy="0"/>
        </a:xfrm>
      </p:grpSpPr>
      <p:sp>
        <p:nvSpPr>
          <p:cNvPr id="143" name="Google Shape;14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 name="Google Shape;2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 name="Google Shape;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4.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theme" Target="../theme/theme3.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 name="Shape 62"/>
        <p:cNvGrpSpPr/>
        <p:nvPr/>
      </p:nvGrpSpPr>
      <p:grpSpPr>
        <a:xfrm>
          <a:off x="0" y="0"/>
          <a:ext cx="0" cy="0"/>
          <a:chOff x="0" y="0"/>
          <a:chExt cx="0" cy="0"/>
        </a:xfrm>
      </p:grpSpPr>
      <p:sp>
        <p:nvSpPr>
          <p:cNvPr id="63" name="Google Shape;6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4" name="Google Shape;64;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5" name="Google Shape;6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7" name="Shape 97"/>
        <p:cNvGrpSpPr/>
        <p:nvPr/>
      </p:nvGrpSpPr>
      <p:grpSpPr>
        <a:xfrm>
          <a:off x="0" y="0"/>
          <a:ext cx="0" cy="0"/>
          <a:chOff x="0" y="0"/>
          <a:chExt cx="0" cy="0"/>
        </a:xfrm>
      </p:grpSpPr>
      <p:sp>
        <p:nvSpPr>
          <p:cNvPr id="98" name="Google Shape;98;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9" name="Google Shape;99;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0" name="Google Shape;10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hyperlink" Target="https://desarrolloweb.com/articulos/499.ph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desarrolloweb.com/articulos/499.php"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hyperlink" Target="https://www.4rsoluciones.com/blog/que-son-los-paradigmas-de-programacion-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hyperlink" Target="https://www.4rsoluciones.com/blog/que-son-los-paradigmas-de-programacion-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hyperlink" Target="https://www.4rsoluciones.com/blog/que-son-los-paradigmas-de-programacion-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openwebinars.net/blog/diferencias-programacion-orientada-objetos-programacion-funciona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openwebinars.net/blog/diferencias-programacion-orientada-objetos-programacion-funciona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hyperlink" Target="https://www.programadornovato.com/poo-programacion-orientada-a-objetos-en-kotlin-curso-de-kotlin-desde-cero-5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www.programadornovato.com/poo-programacion-orientada-a-objetos-en-kotlin-curso-de-kotlin-desde-cero-54/" TargetMode="Externa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hyperlink" Target="https://www.programadornovato.com/poo-programacion-orientada-a-objetos-en-kotlin-curso-de-kotlin-desde-cero-5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47.jpg"/><Relationship Id="rId4" Type="http://schemas.openxmlformats.org/officeDocument/2006/relationships/hyperlink" Target="https://www.webyempresas.com/ejemplos-de-diagramas-de-clases-u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hyperlink" Target="https://vcalpena.wordpress.com/6-relaciones-entre-clases-herenci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52.png"/><Relationship Id="rId5" Type="http://schemas.openxmlformats.org/officeDocument/2006/relationships/image" Target="../media/image37.png"/><Relationship Id="rId6" Type="http://schemas.openxmlformats.org/officeDocument/2006/relationships/hyperlink" Target="http://cidecame.uaeh.edu.mx/lcc/mapa/PROYECTO/libro15/34_relaciones_entre_clases.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hyperlink" Target="http://cidecame.uaeh.edu.mx/lcc/mapa/PROYECTO/libro15/34_relaciones_entre_clases.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hyperlink" Target="http://cidecame.uaeh.edu.mx/lcc/mapa/PROYECTO/libro15/34_relaciones_entre_clase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hyperlink" Target="http://cidecame.uaeh.edu.mx/lcc/mapa/PROYECTO/libro15/34_relaciones_entre_clase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hyperlink" Target="https://github.com/CoderContenidos/Python-V4" TargetMode="Externa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hyperlink" Target="http://dia-installer.de/index.html.es" TargetMode="External"/><Relationship Id="rId4" Type="http://schemas.openxmlformats.org/officeDocument/2006/relationships/hyperlink" Target="https://www.microsoft.com/es-ar/microsoft-365/visio/flowchart-software" TargetMode="External"/><Relationship Id="rId5" Type="http://schemas.openxmlformats.org/officeDocument/2006/relationships/hyperlink" Target="https://moqups.com/es/" TargetMode="External"/><Relationship Id="rId6" Type="http://schemas.openxmlformats.org/officeDocument/2006/relationships/hyperlink" Target="https://online.visual-paradigm.com/es/" TargetMode="External"/><Relationship Id="rId7" Type="http://schemas.openxmlformats.org/officeDocument/2006/relationships/hyperlink" Target="https://app.diagrams.n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image" Target="../media/image56.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hyperlink" Target="https://github.com/CoderContenidos/Python-V4" TargetMode="Externa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slide" Target="/ppt/slides/slide6.xml"/><Relationship Id="rId6" Type="http://schemas.openxmlformats.org/officeDocument/2006/relationships/slide" Target="/ppt/slides/slide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drive.google.com/file/d/1izCL-BjzA6tvkXqtDtd-cv-RrOOG5qiU/view?usp=sharing" TargetMode="External"/><Relationship Id="rId4" Type="http://schemas.openxmlformats.org/officeDocument/2006/relationships/hyperlink" Target="https://drive.google.com/file/d/1izCL-BjzA6tvkXqtDtd-cv-RrOOG5qiU/view?usp=sharing" TargetMode="External"/><Relationship Id="rId5"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3.png"/><Relationship Id="rId4" Type="http://schemas.openxmlformats.org/officeDocument/2006/relationships/hyperlink" Target="https://colab.research.google.com/drive/1oSXUBbNY-wZcp4G41qqJgzKeJKr2cLsi?usp=sha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4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Programación Orientada a Objetos I</a:t>
            </a:r>
            <a:endParaRPr b="1" i="0" sz="4000" u="none" cap="none" strike="noStrike">
              <a:solidFill>
                <a:srgbClr val="EAFF6A"/>
              </a:solidFill>
              <a:latin typeface="DM Sans"/>
              <a:ea typeface="DM Sans"/>
              <a:cs typeface="DM Sans"/>
              <a:sym typeface="DM Sans"/>
            </a:endParaRPr>
          </a:p>
        </p:txBody>
      </p:sp>
      <p:sp>
        <p:nvSpPr>
          <p:cNvPr id="149" name="Google Shape;149;p4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12.</a:t>
            </a:r>
            <a:r>
              <a:rPr b="0" i="0" lang="es"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Motivación</a:t>
            </a:r>
            <a:endParaRPr b="1" i="0" sz="4000" u="none" cap="none" strike="noStrike">
              <a:solidFill>
                <a:schemeClr val="dk1"/>
              </a:solidFill>
              <a:latin typeface="DM Sans"/>
              <a:ea typeface="DM Sans"/>
              <a:cs typeface="DM Sans"/>
              <a:sym typeface="DM Sans"/>
            </a:endParaRPr>
          </a:p>
        </p:txBody>
      </p:sp>
      <p:sp>
        <p:nvSpPr>
          <p:cNvPr id="233" name="Google Shape;233;p55"/>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Con la POO se busca resolver aplicaciones cada vez más complejas, sin que el código se vuelva un caos. Además, se pretende dar pautas para realizar las cosas de manera que otras personas puedan utilizarlas y adelantar su trabajo, de manera que consigamos que </a:t>
            </a:r>
            <a:r>
              <a:rPr b="0" i="0" lang="es" sz="1350" u="none" cap="none" strike="noStrike">
                <a:solidFill>
                  <a:srgbClr val="000000"/>
                </a:solidFill>
                <a:highlight>
                  <a:schemeClr val="accent6"/>
                </a:highlight>
                <a:latin typeface="DM Sans"/>
                <a:ea typeface="DM Sans"/>
                <a:cs typeface="DM Sans"/>
                <a:sym typeface="DM Sans"/>
              </a:rPr>
              <a:t>el código se pueda reutilizar</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pic>
        <p:nvPicPr>
          <p:cNvPr id="234" name="Google Shape;234;p55"/>
          <p:cNvPicPr preferRelativeResize="0"/>
          <p:nvPr/>
        </p:nvPicPr>
        <p:blipFill rotWithShape="1">
          <a:blip r:embed="rId3">
            <a:alphaModFix/>
          </a:blip>
          <a:srcRect b="0" l="0" r="0" t="0"/>
          <a:stretch/>
        </p:blipFill>
        <p:spPr>
          <a:xfrm>
            <a:off x="6607150" y="1822525"/>
            <a:ext cx="1498450" cy="1498450"/>
          </a:xfrm>
          <a:prstGeom prst="rect">
            <a:avLst/>
          </a:prstGeom>
          <a:noFill/>
          <a:ln>
            <a:noFill/>
          </a:ln>
        </p:spPr>
      </p:pic>
      <p:sp>
        <p:nvSpPr>
          <p:cNvPr id="235" name="Google Shape;235;p55"/>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4"/>
              </a:rPr>
              <a:t>DesarolloWeb</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5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En resumen…</a:t>
            </a:r>
            <a:endParaRPr b="1" i="0" sz="4000" u="none" cap="none" strike="noStrike">
              <a:solidFill>
                <a:srgbClr val="EAFF6A"/>
              </a:solidFill>
              <a:latin typeface="DM Sans"/>
              <a:ea typeface="DM Sans"/>
              <a:cs typeface="DM Sans"/>
              <a:sym typeface="DM Sans"/>
            </a:endParaRPr>
          </a:p>
        </p:txBody>
      </p:sp>
      <p:sp>
        <p:nvSpPr>
          <p:cNvPr id="241" name="Google Shape;241;p56"/>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2500" u="none" cap="none" strike="noStrike">
                <a:solidFill>
                  <a:schemeClr val="lt1"/>
                </a:solidFill>
                <a:latin typeface="DM Sans"/>
                <a:ea typeface="DM Sans"/>
                <a:cs typeface="DM Sans"/>
                <a:sym typeface="DM Sans"/>
              </a:rPr>
              <a:t>Lo importante de la POO es poder separar los problemas generales en </a:t>
            </a:r>
            <a:r>
              <a:rPr b="0" i="0" lang="es" sz="2500" u="none" cap="none" strike="noStrike">
                <a:solidFill>
                  <a:schemeClr val="accent6"/>
                </a:solidFill>
                <a:latin typeface="DM Sans"/>
                <a:ea typeface="DM Sans"/>
                <a:cs typeface="DM Sans"/>
                <a:sym typeface="DM Sans"/>
              </a:rPr>
              <a:t>suma de pequeños problemas aislados</a:t>
            </a:r>
            <a:r>
              <a:rPr b="0" i="0" lang="es" sz="2500" u="none" cap="none" strike="noStrike">
                <a:solidFill>
                  <a:schemeClr val="lt1"/>
                </a:solidFill>
                <a:latin typeface="DM Sans"/>
                <a:ea typeface="DM Sans"/>
                <a:cs typeface="DM Sans"/>
                <a:sym typeface="DM Sans"/>
              </a:rPr>
              <a:t>, para poder modelar la solución y en un futuro que cualquiera pueda utilizar varios de estos módulos creados por este paradigma.</a:t>
            </a:r>
            <a:endParaRPr b="1" i="0" sz="2500" u="none" cap="none" strike="noStrike">
              <a:solidFill>
                <a:srgbClr val="EAFF6A"/>
              </a:solidFill>
              <a:latin typeface="DM Sans"/>
              <a:ea typeface="DM Sans"/>
              <a:cs typeface="DM Sans"/>
              <a:sym typeface="DM Sans"/>
            </a:endParaRPr>
          </a:p>
        </p:txBody>
      </p:sp>
      <p:sp>
        <p:nvSpPr>
          <p:cNvPr id="242" name="Google Shape;242;p56"/>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DesarolloWeb</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57"/>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Diferencias con la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programación tradicional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es un paradigma de programación? </a:t>
            </a:r>
            <a:endParaRPr b="1" i="0" sz="4000" u="none" cap="none" strike="noStrike">
              <a:solidFill>
                <a:schemeClr val="dk1"/>
              </a:solidFill>
              <a:latin typeface="DM Sans"/>
              <a:ea typeface="DM Sans"/>
              <a:cs typeface="DM Sans"/>
              <a:sym typeface="DM Sans"/>
            </a:endParaRPr>
          </a:p>
        </p:txBody>
      </p:sp>
      <p:sp>
        <p:nvSpPr>
          <p:cNvPr id="253" name="Google Shape;253;p58"/>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Un paradigma de programación es un estilo de desarrollo de programas. Es decir, un </a:t>
            </a:r>
            <a:r>
              <a:rPr b="1" i="0" lang="es" sz="1350" u="none" cap="none" strike="noStrike">
                <a:solidFill>
                  <a:srgbClr val="000000"/>
                </a:solidFill>
                <a:highlight>
                  <a:schemeClr val="accent6"/>
                </a:highlight>
                <a:latin typeface="DM Sans"/>
                <a:ea typeface="DM Sans"/>
                <a:cs typeface="DM Sans"/>
                <a:sym typeface="DM Sans"/>
              </a:rPr>
              <a:t>modelo para resolver problemas computacionales</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p:txBody>
      </p:sp>
      <p:sp>
        <p:nvSpPr>
          <p:cNvPr id="254" name="Google Shape;254;p58"/>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Los lenguajes de programación se encuadran en uno o varios paradigmas a la vez a partir del tipo de órdenes que permiten implementar, algo que tiene una relación directa con su sintaxis.</a:t>
            </a:r>
            <a:endParaRPr b="0" i="0" sz="1350" u="none" cap="none" strike="noStrike">
              <a:solidFill>
                <a:srgbClr val="000000"/>
              </a:solidFill>
              <a:latin typeface="DM Sans"/>
              <a:ea typeface="DM Sans"/>
              <a:cs typeface="DM Sans"/>
              <a:sym typeface="DM Sans"/>
            </a:endParaRPr>
          </a:p>
        </p:txBody>
      </p:sp>
      <p:sp>
        <p:nvSpPr>
          <p:cNvPr id="255" name="Google Shape;255;p58"/>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highlight>
                  <a:schemeClr val="lt1"/>
                </a:highlight>
                <a:latin typeface="DM Sans"/>
                <a:ea typeface="DM Sans"/>
                <a:cs typeface="DM Sans"/>
                <a:sym typeface="DM Sans"/>
                <a:hlinkClick r:id="rId3"/>
              </a:rPr>
              <a:t>4RSoluciones</a:t>
            </a:r>
            <a:endParaRPr b="0" i="1" sz="1100" u="sng" cap="none" strike="noStrike">
              <a:solidFill>
                <a:schemeClr val="accent5"/>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Paradigma de programación</a:t>
            </a:r>
            <a:endParaRPr b="1" i="0" sz="4000" u="none" cap="none" strike="noStrike">
              <a:solidFill>
                <a:schemeClr val="dk1"/>
              </a:solidFill>
              <a:latin typeface="DM Sans"/>
              <a:ea typeface="DM Sans"/>
              <a:cs typeface="DM Sans"/>
              <a:sym typeface="DM Sans"/>
            </a:endParaRPr>
          </a:p>
        </p:txBody>
      </p:sp>
      <p:sp>
        <p:nvSpPr>
          <p:cNvPr id="261" name="Google Shape;261;p59"/>
          <p:cNvSpPr txBox="1"/>
          <p:nvPr/>
        </p:nvSpPr>
        <p:spPr>
          <a:xfrm>
            <a:off x="473350" y="1908175"/>
            <a:ext cx="5864100" cy="2065200"/>
          </a:xfrm>
          <a:prstGeom prst="rect">
            <a:avLst/>
          </a:prstGeom>
          <a:noFill/>
          <a:ln>
            <a:noFill/>
          </a:ln>
        </p:spPr>
        <p:txBody>
          <a:bodyPr anchorCtr="0" anchor="t" bIns="91425" lIns="91425" spcFirstLastPara="1" rIns="91425" wrap="square" tIns="91425">
            <a:spAutoFit/>
          </a:bodyPr>
          <a:lstStyle/>
          <a:p>
            <a:pPr indent="-314325" lvl="0" marL="457200" marR="0" rtl="0" algn="just">
              <a:lnSpc>
                <a:spcPct val="115000"/>
              </a:lnSpc>
              <a:spcBef>
                <a:spcPts val="0"/>
              </a:spcBef>
              <a:spcAft>
                <a:spcPts val="0"/>
              </a:spcAft>
              <a:buClr>
                <a:schemeClr val="accent5"/>
              </a:buClr>
              <a:buSzPts val="1350"/>
              <a:buFont typeface="DM Sans"/>
              <a:buChar char="✓"/>
            </a:pPr>
            <a:r>
              <a:rPr b="1" i="0" lang="es" sz="1350" u="none" cap="none" strike="noStrike">
                <a:solidFill>
                  <a:schemeClr val="dk1"/>
                </a:solidFill>
                <a:highlight>
                  <a:schemeClr val="accent6"/>
                </a:highlight>
                <a:latin typeface="DM Sans"/>
                <a:ea typeface="DM Sans"/>
                <a:cs typeface="DM Sans"/>
                <a:sym typeface="DM Sans"/>
              </a:rPr>
              <a:t>Imperativo</a:t>
            </a:r>
            <a:r>
              <a:rPr b="0" i="0" lang="es" sz="1350" u="none" cap="none" strike="noStrike">
                <a:solidFill>
                  <a:schemeClr val="dk1"/>
                </a:solidFill>
                <a:latin typeface="DM Sans"/>
                <a:ea typeface="DM Sans"/>
                <a:cs typeface="DM Sans"/>
                <a:sym typeface="DM Sans"/>
              </a:rPr>
              <a:t>: Los programas se componen de un conjunto de sentencias que cambian su estado. Son secuencias de comandos que ordenan acciones a la computadora.</a:t>
            </a:r>
            <a:endParaRPr b="0" i="0" sz="1350" u="none" cap="none" strike="noStrike">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chemeClr val="accent5"/>
              </a:buClr>
              <a:buSzPts val="1350"/>
              <a:buFont typeface="DM Sans"/>
              <a:buChar char="✓"/>
            </a:pPr>
            <a:r>
              <a:rPr b="1" i="0" lang="es" sz="1350" u="none" cap="none" strike="noStrike">
                <a:solidFill>
                  <a:schemeClr val="dk1"/>
                </a:solidFill>
                <a:highlight>
                  <a:schemeClr val="accent6"/>
                </a:highlight>
                <a:latin typeface="DM Sans"/>
                <a:ea typeface="DM Sans"/>
                <a:cs typeface="DM Sans"/>
                <a:sym typeface="DM Sans"/>
              </a:rPr>
              <a:t>Declarativo</a:t>
            </a:r>
            <a:r>
              <a:rPr b="1" i="0" lang="es" sz="1350" u="none" cap="none" strike="noStrike">
                <a:solidFill>
                  <a:schemeClr val="dk1"/>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 Opuesto al imperativo. Los programas describen los resultados esperados sin listar explícitamente los pasos a llevar a cabo para alcanzarlos.</a:t>
            </a:r>
            <a:endParaRPr b="0" i="0" sz="1350" u="none" cap="none" strike="noStrike">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chemeClr val="accent5"/>
              </a:buClr>
              <a:buSzPts val="1350"/>
              <a:buFont typeface="DM Sans"/>
              <a:buChar char="✓"/>
            </a:pPr>
            <a:r>
              <a:rPr b="1" i="0" lang="es" sz="1350" u="none" cap="none" strike="noStrike">
                <a:solidFill>
                  <a:schemeClr val="dk1"/>
                </a:solidFill>
                <a:highlight>
                  <a:schemeClr val="accent6"/>
                </a:highlight>
                <a:latin typeface="DM Sans"/>
                <a:ea typeface="DM Sans"/>
                <a:cs typeface="DM Sans"/>
                <a:sym typeface="DM Sans"/>
              </a:rPr>
              <a:t>Lógico</a:t>
            </a:r>
            <a:r>
              <a:rPr b="1" i="0" lang="es" sz="1350" u="none" cap="none" strike="noStrike">
                <a:solidFill>
                  <a:schemeClr val="dk1"/>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 El problema se modela con enunciados de lógica del primer orden. </a:t>
            </a:r>
            <a:endParaRPr b="0" i="0" sz="1350" u="none" cap="none" strike="noStrike">
              <a:solidFill>
                <a:schemeClr val="dk1"/>
              </a:solidFill>
              <a:latin typeface="DM Sans"/>
              <a:ea typeface="DM Sans"/>
              <a:cs typeface="DM Sans"/>
              <a:sym typeface="DM Sans"/>
            </a:endParaRPr>
          </a:p>
        </p:txBody>
      </p:sp>
      <p:sp>
        <p:nvSpPr>
          <p:cNvPr id="262" name="Google Shape;262;p59"/>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highlight>
                  <a:schemeClr val="lt1"/>
                </a:highlight>
                <a:latin typeface="DM Sans"/>
                <a:ea typeface="DM Sans"/>
                <a:cs typeface="DM Sans"/>
                <a:sym typeface="DM Sans"/>
                <a:hlinkClick r:id="rId3"/>
              </a:rPr>
              <a:t>4RSoluciones</a:t>
            </a:r>
            <a:endParaRPr b="0" i="1" sz="1100" u="sng" cap="none" strike="noStrike">
              <a:solidFill>
                <a:schemeClr val="accent5"/>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Paradigma de programación</a:t>
            </a:r>
            <a:endParaRPr b="1" i="0" sz="4000" u="none" cap="none" strike="noStrike">
              <a:solidFill>
                <a:schemeClr val="dk1"/>
              </a:solidFill>
              <a:latin typeface="DM Sans"/>
              <a:ea typeface="DM Sans"/>
              <a:cs typeface="DM Sans"/>
              <a:sym typeface="DM Sans"/>
            </a:endParaRPr>
          </a:p>
        </p:txBody>
      </p:sp>
      <p:sp>
        <p:nvSpPr>
          <p:cNvPr id="268" name="Google Shape;268;p60"/>
          <p:cNvSpPr txBox="1"/>
          <p:nvPr/>
        </p:nvSpPr>
        <p:spPr>
          <a:xfrm>
            <a:off x="473350" y="1908175"/>
            <a:ext cx="5818200" cy="1826400"/>
          </a:xfrm>
          <a:prstGeom prst="rect">
            <a:avLst/>
          </a:prstGeom>
          <a:noFill/>
          <a:ln>
            <a:noFill/>
          </a:ln>
        </p:spPr>
        <p:txBody>
          <a:bodyPr anchorCtr="0" anchor="t" bIns="91425" lIns="91425" spcFirstLastPara="1" rIns="91425" wrap="square" tIns="91425">
            <a:spAutoFit/>
          </a:bodyPr>
          <a:lstStyle/>
          <a:p>
            <a:pPr indent="-314325" lvl="0" marL="457200" marR="0" rtl="0" algn="just">
              <a:lnSpc>
                <a:spcPct val="115000"/>
              </a:lnSpc>
              <a:spcBef>
                <a:spcPts val="0"/>
              </a:spcBef>
              <a:spcAft>
                <a:spcPts val="0"/>
              </a:spcAft>
              <a:buClr>
                <a:schemeClr val="accent5"/>
              </a:buClr>
              <a:buSzPts val="1350"/>
              <a:buFont typeface="Helvetica Neue"/>
              <a:buChar char="✓"/>
            </a:pPr>
            <a:r>
              <a:rPr b="1" i="0" lang="es" sz="1350" u="none" cap="none" strike="noStrike">
                <a:solidFill>
                  <a:schemeClr val="dk1"/>
                </a:solidFill>
                <a:latin typeface="DM Sans"/>
                <a:ea typeface="DM Sans"/>
                <a:cs typeface="DM Sans"/>
                <a:sym typeface="DM Sans"/>
              </a:rPr>
              <a:t>Funcional:</a:t>
            </a:r>
            <a:r>
              <a:rPr b="0" i="0" lang="es" sz="1350" u="none" cap="none" strike="noStrike">
                <a:solidFill>
                  <a:schemeClr val="dk1"/>
                </a:solidFill>
                <a:latin typeface="DM Sans"/>
                <a:ea typeface="DM Sans"/>
                <a:cs typeface="DM Sans"/>
                <a:sym typeface="DM Sans"/>
              </a:rPr>
              <a:t> Los programas se componen de funciones, es decir, implementaciones de comportamiento que reciben un conjunto de datos de entrada y devuelven un valor de salida.</a:t>
            </a:r>
            <a:endParaRPr b="0" i="0" sz="1350" u="none" cap="none" strike="noStrike">
              <a:solidFill>
                <a:schemeClr val="dk1"/>
              </a:solidFill>
              <a:latin typeface="DM Sans"/>
              <a:ea typeface="DM Sans"/>
              <a:cs typeface="DM Sans"/>
              <a:sym typeface="DM Sans"/>
            </a:endParaRPr>
          </a:p>
          <a:p>
            <a:pPr indent="-314325" lvl="0" marL="457200" marR="0" rtl="0" algn="just">
              <a:lnSpc>
                <a:spcPct val="115000"/>
              </a:lnSpc>
              <a:spcBef>
                <a:spcPts val="0"/>
              </a:spcBef>
              <a:spcAft>
                <a:spcPts val="0"/>
              </a:spcAft>
              <a:buClr>
                <a:schemeClr val="accent5"/>
              </a:buClr>
              <a:buSzPts val="1350"/>
              <a:buFont typeface="Helvetica Neue"/>
              <a:buChar char="✓"/>
            </a:pPr>
            <a:r>
              <a:rPr b="1" i="0" lang="es" sz="1350" u="none" cap="none" strike="noStrike">
                <a:solidFill>
                  <a:schemeClr val="dk1"/>
                </a:solidFill>
                <a:latin typeface="DM Sans"/>
                <a:ea typeface="DM Sans"/>
                <a:cs typeface="DM Sans"/>
                <a:sym typeface="DM Sans"/>
              </a:rPr>
              <a:t>Orientado a Objetos:</a:t>
            </a:r>
            <a:r>
              <a:rPr b="0" i="0" lang="es" sz="1350" u="none" cap="none" strike="noStrike">
                <a:solidFill>
                  <a:schemeClr val="dk1"/>
                </a:solidFill>
                <a:latin typeface="DM Sans"/>
                <a:ea typeface="DM Sans"/>
                <a:cs typeface="DM Sans"/>
                <a:sym typeface="DM Sans"/>
              </a:rPr>
              <a:t> El comportamiento del programa es llevado a cabo por objetos, entidades que representan elementos del problema a resolver y tienen atributos y comportamiento.</a:t>
            </a:r>
            <a:endParaRPr b="0" i="0" sz="1350" u="none" cap="none" strike="noStrike">
              <a:solidFill>
                <a:schemeClr val="dk1"/>
              </a:solidFill>
              <a:latin typeface="DM Sans"/>
              <a:ea typeface="DM Sans"/>
              <a:cs typeface="DM Sans"/>
              <a:sym typeface="DM Sans"/>
            </a:endParaRPr>
          </a:p>
        </p:txBody>
      </p:sp>
      <p:sp>
        <p:nvSpPr>
          <p:cNvPr id="269" name="Google Shape;269;p60"/>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highlight>
                  <a:schemeClr val="lt1"/>
                </a:highlight>
                <a:latin typeface="DM Sans"/>
                <a:ea typeface="DM Sans"/>
                <a:cs typeface="DM Sans"/>
                <a:sym typeface="DM Sans"/>
                <a:hlinkClick r:id="rId3"/>
              </a:rPr>
              <a:t>4RSoluciones</a:t>
            </a:r>
            <a:endParaRPr b="0" i="1" sz="1100" u="sng" cap="none" strike="noStrike">
              <a:solidFill>
                <a:schemeClr val="accent5"/>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61"/>
          <p:cNvSpPr/>
          <p:nvPr/>
        </p:nvSpPr>
        <p:spPr>
          <a:xfrm>
            <a:off x="551100" y="1382775"/>
            <a:ext cx="3288000" cy="354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1"/>
          <p:cNvSpPr txBox="1"/>
          <p:nvPr/>
        </p:nvSpPr>
        <p:spPr>
          <a:xfrm>
            <a:off x="473350" y="1196200"/>
            <a:ext cx="34578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500"/>
              <a:buFont typeface="Arial"/>
              <a:buNone/>
            </a:pPr>
            <a:r>
              <a:rPr b="1" i="0" lang="es" sz="1500" u="none" cap="none" strike="noStrike">
                <a:solidFill>
                  <a:srgbClr val="222222"/>
                </a:solidFill>
                <a:latin typeface="DM Sans"/>
                <a:ea typeface="DM Sans"/>
                <a:cs typeface="DM Sans"/>
                <a:sym typeface="DM Sans"/>
              </a:rPr>
              <a:t>Programación estructurada</a:t>
            </a:r>
            <a:endParaRPr b="1" i="0" sz="1500" u="none" cap="none" strike="noStrike">
              <a:solidFill>
                <a:srgbClr val="222222"/>
              </a:solidFill>
              <a:latin typeface="DM Sans"/>
              <a:ea typeface="DM Sans"/>
              <a:cs typeface="DM Sans"/>
              <a:sym typeface="DM Sans"/>
            </a:endParaRPr>
          </a:p>
        </p:txBody>
      </p:sp>
      <p:sp>
        <p:nvSpPr>
          <p:cNvPr id="276" name="Google Shape;276;p61"/>
          <p:cNvSpPr txBox="1"/>
          <p:nvPr/>
        </p:nvSpPr>
        <p:spPr>
          <a:xfrm>
            <a:off x="501450" y="572950"/>
            <a:ext cx="8141100" cy="58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900"/>
              <a:buFont typeface="Arial"/>
              <a:buNone/>
            </a:pPr>
            <a:r>
              <a:rPr b="1" i="0" lang="es" sz="2900" u="none" cap="none" strike="noStrike">
                <a:solidFill>
                  <a:schemeClr val="dk1"/>
                </a:solidFill>
                <a:latin typeface="DM Sans"/>
                <a:ea typeface="DM Sans"/>
                <a:cs typeface="DM Sans"/>
                <a:sym typeface="DM Sans"/>
              </a:rPr>
              <a:t>Diferencias con la programación tradicional</a:t>
            </a:r>
            <a:endParaRPr b="1" i="0" sz="2900" u="none" cap="none" strike="noStrike">
              <a:solidFill>
                <a:schemeClr val="dk1"/>
              </a:solidFill>
              <a:latin typeface="DM Sans"/>
              <a:ea typeface="DM Sans"/>
              <a:cs typeface="DM Sans"/>
              <a:sym typeface="DM Sans"/>
            </a:endParaRPr>
          </a:p>
        </p:txBody>
      </p:sp>
      <p:sp>
        <p:nvSpPr>
          <p:cNvPr id="277" name="Google Shape;277;p61"/>
          <p:cNvSpPr txBox="1"/>
          <p:nvPr/>
        </p:nvSpPr>
        <p:spPr>
          <a:xfrm>
            <a:off x="551200" y="1889700"/>
            <a:ext cx="3288000" cy="1587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dk1"/>
              </a:buClr>
              <a:buSzPts val="1350"/>
              <a:buFont typeface="DM Sans"/>
              <a:buChar char="✓"/>
            </a:pPr>
            <a:r>
              <a:rPr b="0" i="0" lang="es" sz="1350" u="none" cap="none" strike="noStrike">
                <a:solidFill>
                  <a:schemeClr val="dk1"/>
                </a:solidFill>
                <a:latin typeface="DM Sans"/>
                <a:ea typeface="DM Sans"/>
                <a:cs typeface="DM Sans"/>
                <a:sym typeface="DM Sans"/>
              </a:rPr>
              <a:t>Énfasis en la transformación</a:t>
            </a:r>
            <a:r>
              <a:rPr lang="es" sz="1350">
                <a:solidFill>
                  <a:schemeClr val="dk1"/>
                </a:solidFill>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de datos. </a:t>
            </a:r>
            <a:endParaRPr b="0" i="0" sz="1350" u="none" cap="none" strike="noStrike">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chemeClr val="dk1"/>
              </a:buClr>
              <a:buSzPts val="1350"/>
              <a:buFont typeface="DM Sans"/>
              <a:buChar char="✓"/>
            </a:pPr>
            <a:r>
              <a:rPr b="0" i="0" lang="es" sz="1350" u="none" cap="none" strike="noStrike">
                <a:solidFill>
                  <a:schemeClr val="dk1"/>
                </a:solidFill>
                <a:latin typeface="DM Sans"/>
                <a:ea typeface="DM Sans"/>
                <a:cs typeface="DM Sans"/>
                <a:sym typeface="DM Sans"/>
              </a:rPr>
              <a:t>Las funciones y los datos son manejados como entidades</a:t>
            </a:r>
            <a:r>
              <a:rPr lang="es" sz="1350">
                <a:solidFill>
                  <a:schemeClr val="dk1"/>
                </a:solidFill>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separadas. </a:t>
            </a:r>
            <a:endParaRPr b="0" i="0" sz="1350" u="none" cap="none" strike="noStrike">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chemeClr val="dk1"/>
              </a:buClr>
              <a:buSzPts val="1350"/>
              <a:buFont typeface="DM Sans"/>
              <a:buChar char="✓"/>
            </a:pPr>
            <a:r>
              <a:rPr b="0" i="0" lang="es" sz="1350" u="none" cap="none" strike="noStrike">
                <a:solidFill>
                  <a:schemeClr val="dk1"/>
                </a:solidFill>
                <a:latin typeface="DM Sans"/>
                <a:ea typeface="DM Sans"/>
                <a:cs typeface="DM Sans"/>
                <a:sym typeface="DM Sans"/>
              </a:rPr>
              <a:t>Difícil de entender y modificar.</a:t>
            </a:r>
            <a:endParaRPr b="0" i="0" sz="1350" u="none" cap="none" strike="noStrike">
              <a:solidFill>
                <a:schemeClr val="dk1"/>
              </a:solidFill>
              <a:latin typeface="DM Sans"/>
              <a:ea typeface="DM Sans"/>
              <a:cs typeface="DM Sans"/>
              <a:sym typeface="DM Sans"/>
            </a:endParaRPr>
          </a:p>
        </p:txBody>
      </p:sp>
      <p:sp>
        <p:nvSpPr>
          <p:cNvPr id="278" name="Google Shape;278;p61"/>
          <p:cNvSpPr/>
          <p:nvPr/>
        </p:nvSpPr>
        <p:spPr>
          <a:xfrm>
            <a:off x="4721875" y="1382763"/>
            <a:ext cx="3288000" cy="354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1"/>
          <p:cNvSpPr txBox="1"/>
          <p:nvPr/>
        </p:nvSpPr>
        <p:spPr>
          <a:xfrm>
            <a:off x="4644125" y="1196188"/>
            <a:ext cx="34578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500"/>
              <a:buFont typeface="Arial"/>
              <a:buNone/>
            </a:pPr>
            <a:r>
              <a:rPr b="1" i="0" lang="es" sz="1500" u="none" cap="none" strike="noStrike">
                <a:solidFill>
                  <a:srgbClr val="222222"/>
                </a:solidFill>
                <a:latin typeface="DM Sans"/>
                <a:ea typeface="DM Sans"/>
                <a:cs typeface="DM Sans"/>
                <a:sym typeface="DM Sans"/>
              </a:rPr>
              <a:t>Programación orientada a objetos</a:t>
            </a:r>
            <a:endParaRPr b="1" i="0" sz="1500" u="none" cap="none" strike="noStrike">
              <a:solidFill>
                <a:srgbClr val="222222"/>
              </a:solidFill>
              <a:latin typeface="DM Sans"/>
              <a:ea typeface="DM Sans"/>
              <a:cs typeface="DM Sans"/>
              <a:sym typeface="DM Sans"/>
            </a:endParaRPr>
          </a:p>
        </p:txBody>
      </p:sp>
      <p:sp>
        <p:nvSpPr>
          <p:cNvPr id="280" name="Google Shape;280;p61"/>
          <p:cNvSpPr txBox="1"/>
          <p:nvPr/>
        </p:nvSpPr>
        <p:spPr>
          <a:xfrm>
            <a:off x="4729025" y="1889700"/>
            <a:ext cx="3288000" cy="1826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dk1"/>
              </a:buClr>
              <a:buSzPts val="1350"/>
              <a:buFont typeface="DM Sans"/>
              <a:buChar char="✓"/>
            </a:pPr>
            <a:r>
              <a:rPr b="0" i="0" lang="es" sz="1350" u="none" cap="none" strike="noStrike">
                <a:solidFill>
                  <a:schemeClr val="dk1"/>
                </a:solidFill>
                <a:latin typeface="DM Sans"/>
                <a:ea typeface="DM Sans"/>
                <a:cs typeface="DM Sans"/>
                <a:sym typeface="DM Sans"/>
              </a:rPr>
              <a:t>Énfasis en la abstracción de datos. </a:t>
            </a:r>
            <a:endParaRPr b="0" i="0" sz="1350" u="none" cap="none" strike="noStrike">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chemeClr val="dk1"/>
              </a:buClr>
              <a:buSzPts val="1350"/>
              <a:buFont typeface="DM Sans"/>
              <a:buChar char="✓"/>
            </a:pPr>
            <a:r>
              <a:rPr b="0" i="0" lang="es" sz="1350" u="none" cap="none" strike="noStrike">
                <a:solidFill>
                  <a:schemeClr val="dk1"/>
                </a:solidFill>
                <a:latin typeface="DM Sans"/>
                <a:ea typeface="DM Sans"/>
                <a:cs typeface="DM Sans"/>
                <a:sym typeface="DM Sans"/>
              </a:rPr>
              <a:t>Las funciones y los datos son encapsulados en una entidad. </a:t>
            </a:r>
            <a:endParaRPr b="0" i="0" sz="1350" u="none" cap="none" strike="noStrike">
              <a:solidFill>
                <a:schemeClr val="dk1"/>
              </a:solidFill>
              <a:latin typeface="DM Sans"/>
              <a:ea typeface="DM Sans"/>
              <a:cs typeface="DM Sans"/>
              <a:sym typeface="DM Sans"/>
            </a:endParaRPr>
          </a:p>
          <a:p>
            <a:pPr indent="-314325" lvl="0" marL="457200" marR="0" rtl="0" algn="l">
              <a:lnSpc>
                <a:spcPct val="115000"/>
              </a:lnSpc>
              <a:spcBef>
                <a:spcPts val="0"/>
              </a:spcBef>
              <a:spcAft>
                <a:spcPts val="0"/>
              </a:spcAft>
              <a:buClr>
                <a:schemeClr val="dk1"/>
              </a:buClr>
              <a:buSzPts val="1350"/>
              <a:buFont typeface="DM Sans"/>
              <a:buChar char="✓"/>
            </a:pPr>
            <a:r>
              <a:rPr b="0" i="0" lang="es" sz="1350" u="none" cap="none" strike="noStrike">
                <a:solidFill>
                  <a:schemeClr val="dk1"/>
                </a:solidFill>
                <a:latin typeface="DM Sans"/>
                <a:ea typeface="DM Sans"/>
                <a:cs typeface="DM Sans"/>
                <a:sym typeface="DM Sans"/>
              </a:rPr>
              <a:t>Facilita su mantenimiento y su comprensión es orientada al mundo real.</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2"/>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Ventajas de la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programación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orientada a objetos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pSp>
        <p:nvGrpSpPr>
          <p:cNvPr id="290" name="Google Shape;290;p63"/>
          <p:cNvGrpSpPr/>
          <p:nvPr/>
        </p:nvGrpSpPr>
        <p:grpSpPr>
          <a:xfrm>
            <a:off x="2172088" y="1852650"/>
            <a:ext cx="197100" cy="197100"/>
            <a:chOff x="2172088" y="1852650"/>
            <a:chExt cx="197100" cy="197100"/>
          </a:xfrm>
        </p:grpSpPr>
        <p:sp>
          <p:nvSpPr>
            <p:cNvPr id="291" name="Google Shape;291;p63"/>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3"/>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63"/>
          <p:cNvGrpSpPr/>
          <p:nvPr/>
        </p:nvGrpSpPr>
        <p:grpSpPr>
          <a:xfrm>
            <a:off x="2172088" y="2669600"/>
            <a:ext cx="197100" cy="197100"/>
            <a:chOff x="2172088" y="2455775"/>
            <a:chExt cx="197100" cy="197100"/>
          </a:xfrm>
        </p:grpSpPr>
        <p:sp>
          <p:nvSpPr>
            <p:cNvPr id="294" name="Google Shape;294;p63"/>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3"/>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96" name="Google Shape;296;p63"/>
          <p:cNvCxnSpPr>
            <a:stCxn id="291" idx="4"/>
            <a:endCxn id="294" idx="0"/>
          </p:cNvCxnSpPr>
          <p:nvPr/>
        </p:nvCxnSpPr>
        <p:spPr>
          <a:xfrm>
            <a:off x="2270638" y="2049750"/>
            <a:ext cx="0" cy="619800"/>
          </a:xfrm>
          <a:prstGeom prst="straightConnector1">
            <a:avLst/>
          </a:prstGeom>
          <a:noFill/>
          <a:ln cap="flat" cmpd="sng" w="9525">
            <a:solidFill>
              <a:srgbClr val="DEFC52"/>
            </a:solidFill>
            <a:prstDash val="solid"/>
            <a:round/>
            <a:headEnd len="sm" w="sm" type="none"/>
            <a:tailEnd len="sm" w="sm" type="none"/>
          </a:ln>
        </p:spPr>
      </p:cxnSp>
      <p:sp>
        <p:nvSpPr>
          <p:cNvPr id="297" name="Google Shape;297;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Ventajas</a:t>
            </a:r>
            <a:endParaRPr b="1" i="0" sz="4000" u="none" cap="none" strike="noStrike">
              <a:solidFill>
                <a:schemeClr val="dk1"/>
              </a:solidFill>
              <a:latin typeface="DM Sans"/>
              <a:ea typeface="DM Sans"/>
              <a:cs typeface="DM Sans"/>
              <a:sym typeface="DM Sans"/>
            </a:endParaRPr>
          </a:p>
        </p:txBody>
      </p:sp>
      <p:sp>
        <p:nvSpPr>
          <p:cNvPr id="298" name="Google Shape;298;p63"/>
          <p:cNvSpPr txBox="1"/>
          <p:nvPr/>
        </p:nvSpPr>
        <p:spPr>
          <a:xfrm>
            <a:off x="2690573" y="1731413"/>
            <a:ext cx="4281300" cy="80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50"/>
              <a:buFont typeface="Arial"/>
              <a:buNone/>
            </a:pPr>
            <a:r>
              <a:rPr b="1" i="0" lang="es" sz="1350" u="none" cap="none" strike="noStrike">
                <a:solidFill>
                  <a:srgbClr val="191919"/>
                </a:solidFill>
                <a:latin typeface="DM Sans"/>
                <a:ea typeface="DM Sans"/>
                <a:cs typeface="DM Sans"/>
                <a:sym typeface="DM Sans"/>
              </a:rPr>
              <a:t>No se encapsulan los atributos</a:t>
            </a:r>
            <a:r>
              <a:rPr b="0" i="0" lang="es" sz="1350" u="none" cap="none" strike="noStrike">
                <a:solidFill>
                  <a:srgbClr val="191919"/>
                </a:solidFill>
                <a:latin typeface="DM Sans"/>
                <a:ea typeface="DM Sans"/>
                <a:cs typeface="DM Sans"/>
                <a:sym typeface="DM Sans"/>
              </a:rPr>
              <a:t>, ni el acceso a los atributos desde las funciones, que también están encapsuladas dentro de la clase.</a:t>
            </a:r>
            <a:endParaRPr b="0" i="0" sz="1350" u="none" cap="none" strike="noStrike">
              <a:solidFill>
                <a:schemeClr val="dk1"/>
              </a:solidFill>
              <a:latin typeface="DM Sans"/>
              <a:ea typeface="DM Sans"/>
              <a:cs typeface="DM Sans"/>
              <a:sym typeface="DM Sans"/>
            </a:endParaRPr>
          </a:p>
        </p:txBody>
      </p:sp>
      <p:sp>
        <p:nvSpPr>
          <p:cNvPr id="299" name="Google Shape;299;p63"/>
          <p:cNvSpPr txBox="1"/>
          <p:nvPr/>
        </p:nvSpPr>
        <p:spPr>
          <a:xfrm>
            <a:off x="2736498" y="2539613"/>
            <a:ext cx="4281300" cy="1223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Ofrece la posibilidad de heredar de unas clases a otras</a:t>
            </a:r>
            <a:r>
              <a:rPr b="0" i="0" lang="es" sz="1350" u="none" cap="none" strike="noStrike">
                <a:solidFill>
                  <a:schemeClr val="dk1"/>
                </a:solidFill>
                <a:latin typeface="DM Sans"/>
                <a:ea typeface="DM Sans"/>
                <a:cs typeface="DM Sans"/>
                <a:sym typeface="DM Sans"/>
              </a:rPr>
              <a:t> para que puedan acceder a los miembros de la clase padre, con lo cual podemos solucionar de una manera más eficiente, el ampliar el comportamiento de nuestros objetos o clases.</a:t>
            </a:r>
            <a:endParaRPr b="0" i="0" sz="1350" u="none" cap="none" strike="noStrike">
              <a:solidFill>
                <a:schemeClr val="dk1"/>
              </a:solidFill>
              <a:latin typeface="DM Sans"/>
              <a:ea typeface="DM Sans"/>
              <a:cs typeface="DM Sans"/>
              <a:sym typeface="DM Sans"/>
            </a:endParaRPr>
          </a:p>
        </p:txBody>
      </p:sp>
      <p:sp>
        <p:nvSpPr>
          <p:cNvPr id="300" name="Google Shape;300;p63"/>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highlight>
                  <a:schemeClr val="lt1"/>
                </a:highlight>
                <a:latin typeface="DM Sans"/>
                <a:ea typeface="DM Sans"/>
                <a:cs typeface="DM Sans"/>
                <a:sym typeface="DM Sans"/>
                <a:hlinkClick r:id="rId3"/>
              </a:rPr>
              <a:t>OpenWebinars</a:t>
            </a:r>
            <a:endParaRPr b="0" i="1" sz="1100" u="sng" cap="none" strike="noStrike">
              <a:solidFill>
                <a:srgbClr val="83AEFB"/>
              </a:solidFill>
              <a:latin typeface="DM Sans"/>
              <a:ea typeface="DM Sans"/>
              <a:cs typeface="DM Sans"/>
              <a:sym typeface="DM Sans"/>
            </a:endParaRPr>
          </a:p>
        </p:txBody>
      </p:sp>
      <p:cxnSp>
        <p:nvCxnSpPr>
          <p:cNvPr id="301" name="Google Shape;301;p63"/>
          <p:cNvCxnSpPr/>
          <p:nvPr/>
        </p:nvCxnSpPr>
        <p:spPr>
          <a:xfrm>
            <a:off x="2270638" y="2841575"/>
            <a:ext cx="7200" cy="1025100"/>
          </a:xfrm>
          <a:prstGeom prst="straightConnector1">
            <a:avLst/>
          </a:prstGeom>
          <a:noFill/>
          <a:ln cap="flat" cmpd="sng" w="9525">
            <a:solidFill>
              <a:srgbClr val="DEFC52"/>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64"/>
          <p:cNvGrpSpPr/>
          <p:nvPr/>
        </p:nvGrpSpPr>
        <p:grpSpPr>
          <a:xfrm>
            <a:off x="2172100" y="2072600"/>
            <a:ext cx="197100" cy="197100"/>
            <a:chOff x="2172088" y="2455775"/>
            <a:chExt cx="197100" cy="197100"/>
          </a:xfrm>
        </p:grpSpPr>
        <p:sp>
          <p:nvSpPr>
            <p:cNvPr id="307" name="Google Shape;307;p64"/>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4"/>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9" name="Google Shape;309;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Ventajas</a:t>
            </a:r>
            <a:endParaRPr b="1" i="0" sz="4000" u="none" cap="none" strike="noStrike">
              <a:solidFill>
                <a:schemeClr val="dk1"/>
              </a:solidFill>
              <a:latin typeface="DM Sans"/>
              <a:ea typeface="DM Sans"/>
              <a:cs typeface="DM Sans"/>
              <a:sym typeface="DM Sans"/>
            </a:endParaRPr>
          </a:p>
        </p:txBody>
      </p:sp>
      <p:sp>
        <p:nvSpPr>
          <p:cNvPr id="310" name="Google Shape;310;p64"/>
          <p:cNvSpPr txBox="1"/>
          <p:nvPr/>
        </p:nvSpPr>
        <p:spPr>
          <a:xfrm>
            <a:off x="2690586" y="1959963"/>
            <a:ext cx="4281300" cy="1223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Podemos hacernos visualmente una idea más clara de cómo se puede comportar la clase</a:t>
            </a:r>
            <a:r>
              <a:rPr b="0" i="0" lang="es" sz="1350" u="none" cap="none" strike="noStrike">
                <a:solidFill>
                  <a:schemeClr val="dk1"/>
                </a:solidFill>
                <a:latin typeface="DM Sans"/>
                <a:ea typeface="DM Sans"/>
                <a:cs typeface="DM Sans"/>
                <a:sym typeface="DM Sans"/>
              </a:rPr>
              <a:t>, además de tener en el mismo sitio tanto las funciones que hacen que podamos manejar la clase como los datos que vamos a manejar, etc.</a:t>
            </a:r>
            <a:endParaRPr b="0" i="0" sz="1350" u="none" cap="none" strike="noStrike">
              <a:solidFill>
                <a:schemeClr val="dk1"/>
              </a:solidFill>
              <a:latin typeface="DM Sans"/>
              <a:ea typeface="DM Sans"/>
              <a:cs typeface="DM Sans"/>
              <a:sym typeface="DM Sans"/>
            </a:endParaRPr>
          </a:p>
        </p:txBody>
      </p:sp>
      <p:sp>
        <p:nvSpPr>
          <p:cNvPr id="311" name="Google Shape;311;p64"/>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highlight>
                  <a:schemeClr val="lt1"/>
                </a:highlight>
                <a:latin typeface="DM Sans"/>
                <a:ea typeface="DM Sans"/>
                <a:cs typeface="DM Sans"/>
                <a:sym typeface="DM Sans"/>
                <a:hlinkClick r:id="rId3"/>
              </a:rPr>
              <a:t>OpenWebinars</a:t>
            </a:r>
            <a:endParaRPr b="0" i="1" sz="1100" u="sng" cap="none" strike="noStrike">
              <a:solidFill>
                <a:srgbClr val="83AEFB"/>
              </a:solidFill>
              <a:latin typeface="DM Sans"/>
              <a:ea typeface="DM Sans"/>
              <a:cs typeface="DM Sans"/>
              <a:sym typeface="DM Sans"/>
            </a:endParaRPr>
          </a:p>
        </p:txBody>
      </p:sp>
      <p:cxnSp>
        <p:nvCxnSpPr>
          <p:cNvPr id="312" name="Google Shape;312;p64"/>
          <p:cNvCxnSpPr/>
          <p:nvPr/>
        </p:nvCxnSpPr>
        <p:spPr>
          <a:xfrm>
            <a:off x="2270638" y="1452800"/>
            <a:ext cx="0" cy="619800"/>
          </a:xfrm>
          <a:prstGeom prst="straightConnector1">
            <a:avLst/>
          </a:prstGeom>
          <a:noFill/>
          <a:ln cap="flat" cmpd="sng" w="9525">
            <a:solidFill>
              <a:srgbClr val="DEFC52"/>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56" name="Google Shape;156;p4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57" name="Google Shape;157;p4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18" name="Google Shape;318;p6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¿Cómo se piensa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 POO?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¿Cómo se piensa con POO? </a:t>
            </a:r>
            <a:endParaRPr b="1" i="0" sz="4000" u="none" cap="none" strike="noStrike">
              <a:solidFill>
                <a:schemeClr val="dk1"/>
              </a:solidFill>
              <a:latin typeface="DM Sans"/>
              <a:ea typeface="DM Sans"/>
              <a:cs typeface="DM Sans"/>
              <a:sym typeface="DM Sans"/>
            </a:endParaRPr>
          </a:p>
        </p:txBody>
      </p:sp>
      <p:sp>
        <p:nvSpPr>
          <p:cNvPr id="329" name="Google Shape;329;p67"/>
          <p:cNvSpPr txBox="1"/>
          <p:nvPr/>
        </p:nvSpPr>
        <p:spPr>
          <a:xfrm>
            <a:off x="457725" y="221162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Es muy parecido a cómo lo haríamos en la vida real.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ejemplo: vamos a pensar en un coche para tratar de modelizar en un esquema de POO.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chemeClr val="accent4"/>
              </a:buClr>
              <a:buSzPts val="1350"/>
              <a:buFont typeface="Helvetica Neue Light"/>
              <a:buChar char="✓"/>
            </a:pPr>
            <a:r>
              <a:rPr b="1" i="0" lang="es" sz="1350" u="none" cap="none" strike="noStrike">
                <a:solidFill>
                  <a:schemeClr val="dk1"/>
                </a:solidFill>
                <a:latin typeface="DM Sans"/>
                <a:ea typeface="DM Sans"/>
                <a:cs typeface="DM Sans"/>
                <a:sym typeface="DM Sans"/>
              </a:rPr>
              <a:t>Elemento principal:</a:t>
            </a:r>
            <a:r>
              <a:rPr b="0" i="0" lang="es" sz="1350" u="none" cap="none" strike="noStrike">
                <a:solidFill>
                  <a:schemeClr val="dk1"/>
                </a:solidFill>
                <a:latin typeface="DM Sans"/>
                <a:ea typeface="DM Sans"/>
                <a:cs typeface="DM Sans"/>
                <a:sym typeface="DM Sans"/>
              </a:rPr>
              <a:t> coche. </a:t>
            </a:r>
            <a:endParaRPr b="0" i="0" sz="1350" u="none" cap="none" strike="noStrike">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chemeClr val="accent4"/>
              </a:buClr>
              <a:buSzPts val="1350"/>
              <a:buFont typeface="Helvetica Neue Light"/>
              <a:buChar char="✓"/>
            </a:pPr>
            <a:r>
              <a:rPr b="1" i="0" lang="es" sz="1350" u="none" cap="none" strike="noStrike">
                <a:solidFill>
                  <a:schemeClr val="dk1"/>
                </a:solidFill>
                <a:latin typeface="DM Sans"/>
                <a:ea typeface="DM Sans"/>
                <a:cs typeface="DM Sans"/>
                <a:sym typeface="DM Sans"/>
              </a:rPr>
              <a:t>Características</a:t>
            </a:r>
            <a:r>
              <a:rPr b="0" i="0" lang="es" sz="1350" u="none" cap="none" strike="noStrike">
                <a:solidFill>
                  <a:schemeClr val="dk1"/>
                </a:solidFill>
                <a:latin typeface="DM Sans"/>
                <a:ea typeface="DM Sans"/>
                <a:cs typeface="DM Sans"/>
                <a:sym typeface="DM Sans"/>
              </a:rPr>
              <a:t>: marca, modelo, color, etc. </a:t>
            </a:r>
            <a:endParaRPr b="0" i="0" sz="1350" u="none" cap="none" strike="noStrike">
              <a:solidFill>
                <a:schemeClr val="dk1"/>
              </a:solidFill>
              <a:latin typeface="DM Sans"/>
              <a:ea typeface="DM Sans"/>
              <a:cs typeface="DM Sans"/>
              <a:sym typeface="DM Sans"/>
            </a:endParaRPr>
          </a:p>
          <a:p>
            <a:pPr indent="-314325" lvl="0" marL="457200" marR="0" rtl="0" algn="just">
              <a:lnSpc>
                <a:spcPct val="150000"/>
              </a:lnSpc>
              <a:spcBef>
                <a:spcPts val="0"/>
              </a:spcBef>
              <a:spcAft>
                <a:spcPts val="0"/>
              </a:spcAft>
              <a:buClr>
                <a:schemeClr val="accent4"/>
              </a:buClr>
              <a:buSzPts val="1350"/>
              <a:buFont typeface="Helvetica Neue Light"/>
              <a:buChar char="✓"/>
            </a:pPr>
            <a:r>
              <a:rPr b="1" i="0" lang="es" sz="1350" u="none" cap="none" strike="noStrike">
                <a:solidFill>
                  <a:schemeClr val="dk1"/>
                </a:solidFill>
                <a:latin typeface="DM Sans"/>
                <a:ea typeface="DM Sans"/>
                <a:cs typeface="DM Sans"/>
                <a:sym typeface="DM Sans"/>
              </a:rPr>
              <a:t>Funcionalidades</a:t>
            </a:r>
            <a:r>
              <a:rPr b="0" i="0" lang="es" sz="1350" u="none" cap="none" strike="noStrike">
                <a:solidFill>
                  <a:schemeClr val="dk1"/>
                </a:solidFill>
                <a:latin typeface="DM Sans"/>
                <a:ea typeface="DM Sans"/>
                <a:cs typeface="DM Sans"/>
                <a:sym typeface="DM Sans"/>
              </a:rPr>
              <a:t>: reversa, aparcamiento, etc.</a:t>
            </a:r>
            <a:endParaRPr b="0" i="0" sz="1350" u="none" cap="none" strike="noStrike">
              <a:solidFill>
                <a:schemeClr val="dk1"/>
              </a:solidFill>
              <a:latin typeface="DM Sans"/>
              <a:ea typeface="DM Sans"/>
              <a:cs typeface="DM Sans"/>
              <a:sym typeface="DM Sans"/>
            </a:endParaRPr>
          </a:p>
        </p:txBody>
      </p:sp>
      <p:pic>
        <p:nvPicPr>
          <p:cNvPr id="330" name="Google Shape;330;p67"/>
          <p:cNvPicPr preferRelativeResize="0"/>
          <p:nvPr/>
        </p:nvPicPr>
        <p:blipFill rotWithShape="1">
          <a:blip r:embed="rId3">
            <a:alphaModFix/>
          </a:blip>
          <a:srcRect b="0" l="0" r="0" t="0"/>
          <a:stretch/>
        </p:blipFill>
        <p:spPr>
          <a:xfrm>
            <a:off x="7014500" y="1659437"/>
            <a:ext cx="1824625" cy="1824625"/>
          </a:xfrm>
          <a:prstGeom prst="rect">
            <a:avLst/>
          </a:prstGeom>
          <a:noFill/>
          <a:ln>
            <a:noFill/>
          </a:ln>
        </p:spPr>
      </p:pic>
      <p:sp>
        <p:nvSpPr>
          <p:cNvPr id="331" name="Google Shape;331;p67"/>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4"/>
              </a:rPr>
              <a:t>ProgramadorNovato</a:t>
            </a:r>
            <a:endParaRPr b="0" i="1" sz="1100" u="sng" cap="none" strike="noStrike">
              <a:solidFill>
                <a:schemeClr val="accent5"/>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¿Cómo se piensa con POO? </a:t>
            </a:r>
            <a:endParaRPr b="1" i="0" sz="4000" u="none" cap="none" strike="noStrike">
              <a:solidFill>
                <a:schemeClr val="dk1"/>
              </a:solidFill>
              <a:latin typeface="DM Sans"/>
              <a:ea typeface="DM Sans"/>
              <a:cs typeface="DM Sans"/>
              <a:sym typeface="DM Sans"/>
            </a:endParaRPr>
          </a:p>
        </p:txBody>
      </p:sp>
      <p:sp>
        <p:nvSpPr>
          <p:cNvPr id="337" name="Google Shape;337;p68"/>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191919"/>
                </a:solidFill>
                <a:latin typeface="DM Sans"/>
                <a:ea typeface="DM Sans"/>
                <a:cs typeface="DM Sans"/>
                <a:sym typeface="DM Sans"/>
              </a:rPr>
              <a:t>Ahora si pensamos el ejemplo anterior desde el esquema de Programación Orientada a Objetos, sería de la siguiente manera: </a:t>
            </a:r>
            <a:endParaRPr b="0" i="0" sz="1350" u="none" cap="none" strike="noStrike">
              <a:solidFill>
                <a:srgbClr val="000000"/>
              </a:solidFill>
              <a:latin typeface="DM Sans"/>
              <a:ea typeface="DM Sans"/>
              <a:cs typeface="DM Sans"/>
              <a:sym typeface="DM Sans"/>
            </a:endParaRPr>
          </a:p>
        </p:txBody>
      </p:sp>
      <p:sp>
        <p:nvSpPr>
          <p:cNvPr id="338" name="Google Shape;338;p68"/>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Elemento principal 			Clase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Características				Atributos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Funcionalidades				Métodos</a:t>
            </a:r>
            <a:endParaRPr b="0" i="0" sz="1350" u="none" cap="none" strike="noStrike">
              <a:solidFill>
                <a:srgbClr val="000000"/>
              </a:solidFill>
              <a:latin typeface="DM Sans"/>
              <a:ea typeface="DM Sans"/>
              <a:cs typeface="DM Sans"/>
              <a:sym typeface="DM Sans"/>
            </a:endParaRPr>
          </a:p>
        </p:txBody>
      </p:sp>
      <p:sp>
        <p:nvSpPr>
          <p:cNvPr id="339" name="Google Shape;339;p68"/>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3"/>
              </a:rPr>
              <a:t>ProgramadorNovato</a:t>
            </a:r>
            <a:endParaRPr b="0" i="1" sz="1100" u="sng" cap="none" strike="noStrike">
              <a:solidFill>
                <a:srgbClr val="83AEFB"/>
              </a:solidFill>
              <a:latin typeface="DM Sans"/>
              <a:ea typeface="DM Sans"/>
              <a:cs typeface="DM Sans"/>
              <a:sym typeface="DM Sans"/>
            </a:endParaRPr>
          </a:p>
        </p:txBody>
      </p:sp>
      <p:cxnSp>
        <p:nvCxnSpPr>
          <p:cNvPr id="340" name="Google Shape;340;p68"/>
          <p:cNvCxnSpPr/>
          <p:nvPr/>
        </p:nvCxnSpPr>
        <p:spPr>
          <a:xfrm>
            <a:off x="6319150" y="2130875"/>
            <a:ext cx="845100" cy="0"/>
          </a:xfrm>
          <a:prstGeom prst="straightConnector1">
            <a:avLst/>
          </a:prstGeom>
          <a:noFill/>
          <a:ln cap="flat" cmpd="sng" w="9525">
            <a:solidFill>
              <a:schemeClr val="dk2"/>
            </a:solidFill>
            <a:prstDash val="solid"/>
            <a:round/>
            <a:headEnd len="sm" w="sm" type="none"/>
            <a:tailEnd len="med" w="med" type="oval"/>
          </a:ln>
        </p:spPr>
      </p:cxnSp>
      <p:cxnSp>
        <p:nvCxnSpPr>
          <p:cNvPr id="341" name="Google Shape;341;p68"/>
          <p:cNvCxnSpPr/>
          <p:nvPr/>
        </p:nvCxnSpPr>
        <p:spPr>
          <a:xfrm>
            <a:off x="6319142" y="2788325"/>
            <a:ext cx="845100" cy="0"/>
          </a:xfrm>
          <a:prstGeom prst="straightConnector1">
            <a:avLst/>
          </a:prstGeom>
          <a:noFill/>
          <a:ln cap="flat" cmpd="sng" w="9525">
            <a:solidFill>
              <a:schemeClr val="dk2"/>
            </a:solidFill>
            <a:prstDash val="solid"/>
            <a:round/>
            <a:headEnd len="sm" w="sm" type="none"/>
            <a:tailEnd len="med" w="med" type="oval"/>
          </a:ln>
        </p:spPr>
      </p:cxnSp>
      <p:cxnSp>
        <p:nvCxnSpPr>
          <p:cNvPr id="342" name="Google Shape;342;p68"/>
          <p:cNvCxnSpPr/>
          <p:nvPr/>
        </p:nvCxnSpPr>
        <p:spPr>
          <a:xfrm>
            <a:off x="6319150" y="3382883"/>
            <a:ext cx="845100" cy="0"/>
          </a:xfrm>
          <a:prstGeom prst="straightConnector1">
            <a:avLst/>
          </a:prstGeom>
          <a:noFill/>
          <a:ln cap="flat" cmpd="sng" w="9525">
            <a:solidFill>
              <a:schemeClr val="dk2"/>
            </a:solidFill>
            <a:prstDash val="solid"/>
            <a:round/>
            <a:headEnd len="sm" w="sm" type="none"/>
            <a:tailEnd len="med" w="med" type="oval"/>
          </a:ln>
        </p:spPr>
      </p:cxnSp>
      <p:pic>
        <p:nvPicPr>
          <p:cNvPr id="343" name="Google Shape;343;p68"/>
          <p:cNvPicPr preferRelativeResize="0"/>
          <p:nvPr/>
        </p:nvPicPr>
        <p:blipFill rotWithShape="1">
          <a:blip r:embed="rId4">
            <a:alphaModFix/>
          </a:blip>
          <a:srcRect b="0" l="0" r="0" t="0"/>
          <a:stretch/>
        </p:blipFill>
        <p:spPr>
          <a:xfrm>
            <a:off x="1941850" y="2788325"/>
            <a:ext cx="845100" cy="845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9"/>
          <p:cNvSpPr txBox="1"/>
          <p:nvPr/>
        </p:nvSpPr>
        <p:spPr>
          <a:xfrm>
            <a:off x="473350" y="1908175"/>
            <a:ext cx="5818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Para poder comentar el anterior esquema de POO fácilmente aparecen los denominados </a:t>
            </a:r>
            <a:r>
              <a:rPr b="0" i="0" lang="es" sz="1350" u="none" cap="none" strike="noStrike">
                <a:solidFill>
                  <a:schemeClr val="dk1"/>
                </a:solidFill>
                <a:highlight>
                  <a:srgbClr val="EAFF6A"/>
                </a:highlight>
                <a:latin typeface="DM Sans"/>
                <a:ea typeface="DM Sans"/>
                <a:cs typeface="DM Sans"/>
                <a:sym typeface="DM Sans"/>
              </a:rPr>
              <a:t>diagramas de clases</a:t>
            </a:r>
            <a:r>
              <a:rPr b="0" i="0" lang="es" sz="1350" u="none" cap="none" strike="noStrike">
                <a:solidFill>
                  <a:schemeClr val="dk1"/>
                </a:solidFill>
                <a:latin typeface="DM Sans"/>
                <a:ea typeface="DM Sans"/>
                <a:cs typeface="DM Sans"/>
                <a:sym typeface="DM Sans"/>
              </a:rPr>
              <a:t>, que ilustran todo según estándares de la UML. </a:t>
            </a:r>
            <a:endParaRPr b="0" i="0" sz="1350" u="none" cap="none" strike="noStrike">
              <a:solidFill>
                <a:srgbClr val="000000"/>
              </a:solidFill>
              <a:latin typeface="DM Sans"/>
              <a:ea typeface="DM Sans"/>
              <a:cs typeface="DM Sans"/>
              <a:sym typeface="DM Sans"/>
            </a:endParaRPr>
          </a:p>
        </p:txBody>
      </p:sp>
      <p:sp>
        <p:nvSpPr>
          <p:cNvPr id="349" name="Google Shape;349;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¿Cómo se piensa con POO? </a:t>
            </a:r>
            <a:endParaRPr b="1" i="0" sz="4000" u="none" cap="none" strike="noStrike">
              <a:solidFill>
                <a:schemeClr val="dk1"/>
              </a:solidFill>
              <a:latin typeface="DM Sans"/>
              <a:ea typeface="DM Sans"/>
              <a:cs typeface="DM Sans"/>
              <a:sym typeface="DM Sans"/>
            </a:endParaRPr>
          </a:p>
        </p:txBody>
      </p:sp>
      <p:pic>
        <p:nvPicPr>
          <p:cNvPr id="350" name="Google Shape;350;p69"/>
          <p:cNvPicPr preferRelativeResize="0"/>
          <p:nvPr/>
        </p:nvPicPr>
        <p:blipFill rotWithShape="1">
          <a:blip r:embed="rId3">
            <a:alphaModFix/>
          </a:blip>
          <a:srcRect b="0" l="0" r="0" t="0"/>
          <a:stretch/>
        </p:blipFill>
        <p:spPr>
          <a:xfrm>
            <a:off x="1371425" y="2874850"/>
            <a:ext cx="1268975" cy="1478000"/>
          </a:xfrm>
          <a:prstGeom prst="rect">
            <a:avLst/>
          </a:prstGeom>
          <a:noFill/>
          <a:ln>
            <a:noFill/>
          </a:ln>
        </p:spPr>
      </p:pic>
      <p:sp>
        <p:nvSpPr>
          <p:cNvPr id="351" name="Google Shape;351;p69"/>
          <p:cNvSpPr txBox="1"/>
          <p:nvPr/>
        </p:nvSpPr>
        <p:spPr>
          <a:xfrm>
            <a:off x="4328875" y="3013350"/>
            <a:ext cx="3443700" cy="1204200"/>
          </a:xfrm>
          <a:prstGeom prst="rect">
            <a:avLst/>
          </a:prstGeom>
          <a:noFill/>
          <a:ln cap="flat" cmpd="sng" w="28575">
            <a:solidFill>
              <a:srgbClr val="EAFF6A"/>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chemeClr val="dk1"/>
                </a:solidFill>
                <a:highlight>
                  <a:srgbClr val="FFFFFF"/>
                </a:highlight>
                <a:latin typeface="DM Sans"/>
                <a:ea typeface="DM Sans"/>
                <a:cs typeface="DM Sans"/>
                <a:sym typeface="DM Sans"/>
              </a:rPr>
              <a:t>Estructura estática que describe la estructura de un sistema mostrando las clases del sistema, sus atributos, operaciones, y las relaciones entre los objetos.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1" i="0" sz="1350" u="none" cap="none" strike="noStrike">
              <a:solidFill>
                <a:srgbClr val="FFFFFF"/>
              </a:solidFill>
              <a:highlight>
                <a:srgbClr val="888888"/>
              </a:highlight>
              <a:latin typeface="DM Sans"/>
              <a:ea typeface="DM Sans"/>
              <a:cs typeface="DM Sans"/>
              <a:sym typeface="DM Sans"/>
            </a:endParaRPr>
          </a:p>
        </p:txBody>
      </p:sp>
      <p:sp>
        <p:nvSpPr>
          <p:cNvPr id="352" name="Google Shape;352;p69"/>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4"/>
              </a:rPr>
              <a:t>ProgramadorNovato</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70"/>
          <p:cNvSpPr txBox="1"/>
          <p:nvPr/>
        </p:nvSpPr>
        <p:spPr>
          <a:xfrm>
            <a:off x="689250" y="119991"/>
            <a:ext cx="8141100" cy="725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900"/>
              <a:buFont typeface="Arial"/>
              <a:buNone/>
            </a:pPr>
            <a:r>
              <a:rPr b="1" i="0" lang="es" sz="3900" u="none" cap="none" strike="noStrike">
                <a:solidFill>
                  <a:schemeClr val="dk1"/>
                </a:solidFill>
                <a:latin typeface="DM Sans"/>
                <a:ea typeface="DM Sans"/>
                <a:cs typeface="DM Sans"/>
                <a:sym typeface="DM Sans"/>
              </a:rPr>
              <a:t>Ejemplos de diagramas de clases</a:t>
            </a:r>
            <a:endParaRPr b="1" i="0" sz="3900" u="none" cap="none" strike="noStrike">
              <a:solidFill>
                <a:schemeClr val="dk1"/>
              </a:solidFill>
              <a:latin typeface="DM Sans"/>
              <a:ea typeface="DM Sans"/>
              <a:cs typeface="DM Sans"/>
              <a:sym typeface="DM Sans"/>
            </a:endParaRPr>
          </a:p>
        </p:txBody>
      </p:sp>
      <p:pic>
        <p:nvPicPr>
          <p:cNvPr descr="▷ 2 Ejemplos de Diagramas de Clases UML | 2022 | Web y Empresas" id="358" name="Google Shape;358;p70"/>
          <p:cNvPicPr preferRelativeResize="0"/>
          <p:nvPr/>
        </p:nvPicPr>
        <p:blipFill rotWithShape="1">
          <a:blip r:embed="rId3">
            <a:alphaModFix/>
          </a:blip>
          <a:srcRect b="0" l="0" r="0" t="0"/>
          <a:stretch/>
        </p:blipFill>
        <p:spPr>
          <a:xfrm>
            <a:off x="1310746" y="845091"/>
            <a:ext cx="6446308" cy="3791946"/>
          </a:xfrm>
          <a:prstGeom prst="rect">
            <a:avLst/>
          </a:prstGeom>
          <a:noFill/>
          <a:ln>
            <a:noFill/>
          </a:ln>
        </p:spPr>
      </p:pic>
      <p:sp>
        <p:nvSpPr>
          <p:cNvPr id="359" name="Google Shape;359;p70"/>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lang="es" sz="1100" u="sng">
                <a:solidFill>
                  <a:schemeClr val="hlink"/>
                </a:solidFill>
                <a:latin typeface="DM Sans"/>
                <a:ea typeface="DM Sans"/>
                <a:cs typeface="DM Sans"/>
                <a:sym typeface="DM Sans"/>
                <a:hlinkClick r:id="rId4"/>
              </a:rPr>
              <a:t>2 Ejemplos de Diagramas de Clases UML</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7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chemeClr val="dk1"/>
              </a:buClr>
              <a:buSzPts val="1100"/>
              <a:buFont typeface="Arial"/>
              <a:buNone/>
            </a:pPr>
            <a:r>
              <a:rPr b="0" i="0" lang="es" sz="1800" u="none" cap="none" strike="noStrike">
                <a:solidFill>
                  <a:schemeClr val="dk1"/>
                </a:solidFill>
                <a:latin typeface="DM Sans"/>
                <a:ea typeface="DM Sans"/>
                <a:cs typeface="DM Sans"/>
                <a:sym typeface="DM Sans"/>
              </a:rPr>
              <a:t>Con el ejemplo anterior notamos que los problemas complejos no son </a:t>
            </a:r>
            <a:r>
              <a:rPr lang="es" sz="1800">
                <a:solidFill>
                  <a:schemeClr val="dk1"/>
                </a:solidFill>
                <a:latin typeface="DM Sans"/>
                <a:ea typeface="DM Sans"/>
                <a:cs typeface="DM Sans"/>
                <a:sym typeface="DM Sans"/>
              </a:rPr>
              <a:t>solo</a:t>
            </a:r>
            <a:r>
              <a:rPr b="0" i="0" lang="es" sz="1800" u="none" cap="none" strike="noStrike">
                <a:solidFill>
                  <a:schemeClr val="dk1"/>
                </a:solidFill>
                <a:latin typeface="DM Sans"/>
                <a:ea typeface="DM Sans"/>
                <a:cs typeface="DM Sans"/>
                <a:sym typeface="DM Sans"/>
              </a:rPr>
              <a:t> una suma de Clases, son además </a:t>
            </a:r>
            <a:r>
              <a:rPr b="1" i="0" lang="es" sz="1800" u="none" cap="none" strike="noStrike">
                <a:solidFill>
                  <a:schemeClr val="dk1"/>
                </a:solidFill>
                <a:latin typeface="DM Sans"/>
                <a:ea typeface="DM Sans"/>
                <a:cs typeface="DM Sans"/>
                <a:sym typeface="DM Sans"/>
              </a:rPr>
              <a:t>relaciones entre clases.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2"/>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90FF"/>
                </a:solidFill>
                <a:latin typeface="DM Sans"/>
                <a:ea typeface="DM Sans"/>
                <a:cs typeface="DM Sans"/>
                <a:sym typeface="DM Sans"/>
              </a:rPr>
              <a:t>Relaciones entre clases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relaciones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4"/>
          <p:cNvSpPr txBox="1"/>
          <p:nvPr/>
        </p:nvSpPr>
        <p:spPr>
          <a:xfrm>
            <a:off x="457725" y="1071050"/>
            <a:ext cx="5025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relaciones</a:t>
            </a:r>
            <a:endParaRPr b="1" i="0" sz="4000" u="none" cap="none" strike="noStrike">
              <a:solidFill>
                <a:schemeClr val="dk1"/>
              </a:solidFill>
              <a:latin typeface="DM Sans"/>
              <a:ea typeface="DM Sans"/>
              <a:cs typeface="DM Sans"/>
              <a:sym typeface="DM Sans"/>
            </a:endParaRPr>
          </a:p>
        </p:txBody>
      </p:sp>
      <p:sp>
        <p:nvSpPr>
          <p:cNvPr id="380" name="Google Shape;380;p74"/>
          <p:cNvSpPr txBox="1"/>
          <p:nvPr/>
        </p:nvSpPr>
        <p:spPr>
          <a:xfrm>
            <a:off x="457725" y="2078450"/>
            <a:ext cx="47301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La Orientación a Objetos (POO) intenta modelar aplicaciones del mundo real tan fielmente como sea posible y</a:t>
            </a:r>
            <a:r>
              <a:rPr lang="es" sz="1350">
                <a:solidFill>
                  <a:schemeClr val="dk1"/>
                </a:solidFill>
                <a:latin typeface="DM Sans"/>
                <a:ea typeface="DM Sans"/>
                <a:cs typeface="DM Sans"/>
                <a:sym typeface="DM Sans"/>
              </a:rPr>
              <a:t>, por lo tanto,</a:t>
            </a:r>
            <a:r>
              <a:rPr b="0" i="0" lang="es" sz="1350" u="none" cap="none" strike="noStrike">
                <a:solidFill>
                  <a:schemeClr val="dk1"/>
                </a:solidFill>
                <a:latin typeface="DM Sans"/>
                <a:ea typeface="DM Sans"/>
                <a:cs typeface="DM Sans"/>
                <a:sym typeface="DM Sans"/>
              </a:rPr>
              <a:t> debe reflejar estas relaciones entre clases y objetos.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Existen tres tipos de relaciones: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900"/>
              </a:spcBef>
              <a:spcAft>
                <a:spcPts val="0"/>
              </a:spcAft>
              <a:buClr>
                <a:schemeClr val="accent5"/>
              </a:buClr>
              <a:buSzPts val="1350"/>
              <a:buFont typeface="DM Sans"/>
              <a:buChar char="✓"/>
            </a:pPr>
            <a:r>
              <a:rPr b="0" i="0" lang="es" sz="1350" u="none" cap="none" strike="noStrike">
                <a:solidFill>
                  <a:schemeClr val="dk1"/>
                </a:solidFill>
                <a:latin typeface="DM Sans"/>
                <a:ea typeface="DM Sans"/>
                <a:cs typeface="DM Sans"/>
                <a:sym typeface="DM Sans"/>
              </a:rPr>
              <a:t>Agregación / Composición</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5"/>
              </a:buClr>
              <a:buSzPts val="1350"/>
              <a:buFont typeface="DM Sans"/>
              <a:buChar char="✓"/>
            </a:pPr>
            <a:r>
              <a:rPr b="0" i="0" lang="es" sz="1350" u="none" cap="none" strike="noStrike">
                <a:solidFill>
                  <a:schemeClr val="dk1"/>
                </a:solidFill>
                <a:latin typeface="DM Sans"/>
                <a:ea typeface="DM Sans"/>
                <a:cs typeface="DM Sans"/>
                <a:sym typeface="DM Sans"/>
              </a:rPr>
              <a:t>Asociación</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5"/>
              </a:buClr>
              <a:buSzPts val="1350"/>
              <a:buFont typeface="DM Sans"/>
              <a:buChar char="✓"/>
            </a:pPr>
            <a:r>
              <a:rPr b="0" i="0" lang="es" sz="1350" u="none" cap="none" strike="noStrike">
                <a:solidFill>
                  <a:schemeClr val="dk1"/>
                </a:solidFill>
                <a:latin typeface="DM Sans"/>
                <a:ea typeface="DM Sans"/>
                <a:cs typeface="DM Sans"/>
                <a:sym typeface="DM Sans"/>
              </a:rPr>
              <a:t>Generalización / Especialización. Herencia simple y herencia múltiple.  </a:t>
            </a:r>
            <a:endParaRPr b="0" i="0" sz="1350" u="none" cap="none" strike="noStrike">
              <a:solidFill>
                <a:schemeClr val="dk1"/>
              </a:solidFill>
              <a:latin typeface="DM Sans"/>
              <a:ea typeface="DM Sans"/>
              <a:cs typeface="DM Sans"/>
              <a:sym typeface="DM Sans"/>
            </a:endParaRPr>
          </a:p>
          <a:p>
            <a:pPr indent="0" lvl="0" marL="0" marR="0" rtl="0" algn="ctr">
              <a:lnSpc>
                <a:spcPct val="150000"/>
              </a:lnSpc>
              <a:spcBef>
                <a:spcPts val="900"/>
              </a:spcBef>
              <a:spcAft>
                <a:spcPts val="0"/>
              </a:spcAft>
              <a:buClr>
                <a:schemeClr val="dk1"/>
              </a:buClr>
              <a:buSzPts val="11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81" name="Google Shape;381;p74"/>
          <p:cNvPicPr preferRelativeResize="0"/>
          <p:nvPr/>
        </p:nvPicPr>
        <p:blipFill rotWithShape="1">
          <a:blip r:embed="rId3">
            <a:alphaModFix/>
          </a:blip>
          <a:srcRect b="0" l="0" r="0" t="0"/>
          <a:stretch/>
        </p:blipFill>
        <p:spPr>
          <a:xfrm>
            <a:off x="7158175" y="1875363"/>
            <a:ext cx="1392774" cy="1392774"/>
          </a:xfrm>
          <a:prstGeom prst="rect">
            <a:avLst/>
          </a:prstGeom>
          <a:noFill/>
          <a:ln>
            <a:noFill/>
          </a:ln>
        </p:spPr>
      </p:pic>
      <p:sp>
        <p:nvSpPr>
          <p:cNvPr id="382" name="Google Shape;382;p74"/>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highlight>
                  <a:schemeClr val="lt1"/>
                </a:highlight>
                <a:latin typeface="DM Sans"/>
                <a:ea typeface="DM Sans"/>
                <a:cs typeface="DM Sans"/>
                <a:sym typeface="DM Sans"/>
                <a:hlinkClick r:id="rId4"/>
              </a:rPr>
              <a:t>VCalpena</a:t>
            </a:r>
            <a:endParaRPr b="0" i="1" sz="1100" u="sng" cap="none" strike="noStrike">
              <a:solidFill>
                <a:schemeClr val="accent5"/>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63" name="Google Shape;163;p48"/>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64" name="Google Shape;164;p48"/>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Conocer </a:t>
            </a:r>
            <a:r>
              <a:rPr b="0" i="0" lang="es" sz="1350" u="none" cap="none" strike="noStrike">
                <a:solidFill>
                  <a:schemeClr val="lt1"/>
                </a:solidFill>
                <a:latin typeface="DM Sans"/>
                <a:ea typeface="DM Sans"/>
                <a:cs typeface="DM Sans"/>
                <a:sym typeface="DM Sans"/>
              </a:rPr>
              <a:t>qué es la POO.</a:t>
            </a:r>
            <a:endParaRPr b="0" i="0" sz="1350" u="none" cap="none" strike="noStrike">
              <a:solidFill>
                <a:schemeClr val="lt1"/>
              </a:solidFill>
              <a:latin typeface="DM Sans"/>
              <a:ea typeface="DM Sans"/>
              <a:cs typeface="DM Sans"/>
              <a:sym typeface="DM Sans"/>
            </a:endParaRPr>
          </a:p>
        </p:txBody>
      </p:sp>
      <p:pic>
        <p:nvPicPr>
          <p:cNvPr id="165" name="Google Shape;165;p48"/>
          <p:cNvPicPr preferRelativeResize="0"/>
          <p:nvPr/>
        </p:nvPicPr>
        <p:blipFill rotWithShape="1">
          <a:blip r:embed="rId3">
            <a:alphaModFix/>
          </a:blip>
          <a:srcRect b="0" l="0" r="0" t="0"/>
          <a:stretch/>
        </p:blipFill>
        <p:spPr>
          <a:xfrm>
            <a:off x="2172738" y="2277625"/>
            <a:ext cx="196975" cy="196975"/>
          </a:xfrm>
          <a:prstGeom prst="rect">
            <a:avLst/>
          </a:prstGeom>
          <a:noFill/>
          <a:ln>
            <a:noFill/>
          </a:ln>
        </p:spPr>
      </p:pic>
      <p:sp>
        <p:nvSpPr>
          <p:cNvPr id="166" name="Google Shape;166;p48"/>
          <p:cNvSpPr txBox="1"/>
          <p:nvPr/>
        </p:nvSpPr>
        <p:spPr>
          <a:xfrm>
            <a:off x="2690561" y="21819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Diferenciar </a:t>
            </a:r>
            <a:r>
              <a:rPr b="0" i="0" lang="es" sz="1350" u="none" cap="none" strike="noStrike">
                <a:solidFill>
                  <a:schemeClr val="lt1"/>
                </a:solidFill>
                <a:latin typeface="DM Sans"/>
                <a:ea typeface="DM Sans"/>
                <a:cs typeface="DM Sans"/>
                <a:sym typeface="DM Sans"/>
              </a:rPr>
              <a:t>la POO de la programación tradicional.</a:t>
            </a:r>
            <a:endParaRPr b="0" i="0" sz="1350" u="none" cap="none" strike="noStrike">
              <a:solidFill>
                <a:schemeClr val="lt1"/>
              </a:solidFill>
              <a:latin typeface="DM Sans"/>
              <a:ea typeface="DM Sans"/>
              <a:cs typeface="DM Sans"/>
              <a:sym typeface="DM Sans"/>
            </a:endParaRPr>
          </a:p>
        </p:txBody>
      </p:sp>
      <p:pic>
        <p:nvPicPr>
          <p:cNvPr id="167" name="Google Shape;167;p48"/>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68" name="Google Shape;168;p48"/>
          <p:cNvSpPr txBox="1"/>
          <p:nvPr/>
        </p:nvSpPr>
        <p:spPr>
          <a:xfrm>
            <a:off x="2690561" y="2912213"/>
            <a:ext cx="42813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Aplicar </a:t>
            </a:r>
            <a:r>
              <a:rPr b="0" i="0" lang="es" sz="1350" u="none" cap="none" strike="noStrike">
                <a:solidFill>
                  <a:schemeClr val="lt1"/>
                </a:solidFill>
                <a:latin typeface="DM Sans"/>
                <a:ea typeface="DM Sans"/>
                <a:cs typeface="DM Sans"/>
                <a:sym typeface="DM Sans"/>
              </a:rPr>
              <a:t>el pensamiento computacional en un programa con objetos.</a:t>
            </a:r>
            <a:endParaRPr b="0" i="0" sz="1350" u="none" cap="none" strike="noStrike">
              <a:solidFill>
                <a:schemeClr val="lt1"/>
              </a:solidFill>
              <a:latin typeface="DM Sans"/>
              <a:ea typeface="DM Sans"/>
              <a:cs typeface="DM Sans"/>
              <a:sym typeface="DM Sans"/>
            </a:endParaRPr>
          </a:p>
        </p:txBody>
      </p:sp>
      <p:cxnSp>
        <p:nvCxnSpPr>
          <p:cNvPr id="169" name="Google Shape;169;p48"/>
          <p:cNvCxnSpPr>
            <a:stCxn id="163" idx="2"/>
            <a:endCxn id="165" idx="0"/>
          </p:cNvCxnSpPr>
          <p:nvPr/>
        </p:nvCxnSpPr>
        <p:spPr>
          <a:xfrm flipH="1" rot="-5400000">
            <a:off x="2003626" y="2009588"/>
            <a:ext cx="535200" cy="600"/>
          </a:xfrm>
          <a:prstGeom prst="bentConnector3">
            <a:avLst>
              <a:gd fmla="val 50013" name="adj1"/>
            </a:avLst>
          </a:prstGeom>
          <a:noFill/>
          <a:ln cap="flat" cmpd="sng" w="9525">
            <a:solidFill>
              <a:srgbClr val="EAFF6A"/>
            </a:solidFill>
            <a:prstDash val="solid"/>
            <a:round/>
            <a:headEnd len="sm" w="sm" type="none"/>
            <a:tailEnd len="sm" w="sm" type="none"/>
          </a:ln>
        </p:spPr>
      </p:cxnSp>
      <p:cxnSp>
        <p:nvCxnSpPr>
          <p:cNvPr id="170" name="Google Shape;170;p48"/>
          <p:cNvCxnSpPr>
            <a:stCxn id="165" idx="2"/>
            <a:endCxn id="167" idx="0"/>
          </p:cNvCxnSpPr>
          <p:nvPr/>
        </p:nvCxnSpPr>
        <p:spPr>
          <a:xfrm rot="5400000">
            <a:off x="2003326" y="2741900"/>
            <a:ext cx="535200" cy="600"/>
          </a:xfrm>
          <a:prstGeom prst="bentConnector3">
            <a:avLst>
              <a:gd fmla="val 50013"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90000"/>
              </a:lnSpc>
              <a:spcBef>
                <a:spcPts val="0"/>
              </a:spcBef>
              <a:spcAft>
                <a:spcPts val="0"/>
              </a:spcAft>
              <a:buClr>
                <a:schemeClr val="dk1"/>
              </a:buClr>
              <a:buSzPts val="4000"/>
              <a:buFont typeface="DM Sans"/>
              <a:buAutoNum type="arabicPeriod"/>
            </a:pPr>
            <a:r>
              <a:rPr b="1" i="0" lang="es" sz="4000" u="none" cap="none" strike="noStrike">
                <a:solidFill>
                  <a:schemeClr val="dk1"/>
                </a:solidFill>
                <a:latin typeface="DM Sans"/>
                <a:ea typeface="DM Sans"/>
                <a:cs typeface="DM Sans"/>
                <a:sym typeface="DM Sans"/>
              </a:rPr>
              <a:t>Agregación</a:t>
            </a:r>
            <a:endParaRPr b="1" i="0" sz="4000" u="none" cap="none" strike="noStrike">
              <a:solidFill>
                <a:schemeClr val="dk1"/>
              </a:solidFill>
              <a:latin typeface="DM Sans"/>
              <a:ea typeface="DM Sans"/>
              <a:cs typeface="DM Sans"/>
              <a:sym typeface="DM Sans"/>
            </a:endParaRPr>
          </a:p>
        </p:txBody>
      </p:sp>
      <p:sp>
        <p:nvSpPr>
          <p:cNvPr id="388" name="Google Shape;388;p75"/>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1" i="0" lang="es" sz="1350" u="none" cap="none" strike="noStrike">
                <a:solidFill>
                  <a:schemeClr val="dk1"/>
                </a:solidFill>
                <a:highlight>
                  <a:schemeClr val="accent6"/>
                </a:highlight>
                <a:latin typeface="DM Sans"/>
                <a:ea typeface="DM Sans"/>
                <a:cs typeface="DM Sans"/>
                <a:sym typeface="DM Sans"/>
              </a:rPr>
              <a:t>Esta relación se presenta entre una clase TODO y una clase PARTE que es</a:t>
            </a:r>
            <a:r>
              <a:rPr b="1" lang="es" sz="1350">
                <a:solidFill>
                  <a:schemeClr val="dk1"/>
                </a:solidFill>
                <a:highlight>
                  <a:schemeClr val="accent6"/>
                </a:highlight>
                <a:latin typeface="DM Sans"/>
                <a:ea typeface="DM Sans"/>
                <a:cs typeface="DM Sans"/>
                <a:sym typeface="DM Sans"/>
              </a:rPr>
              <a:t> </a:t>
            </a:r>
            <a:r>
              <a:rPr b="1" i="0" lang="es" sz="1350" u="none" cap="none" strike="noStrike">
                <a:solidFill>
                  <a:schemeClr val="dk1"/>
                </a:solidFill>
                <a:highlight>
                  <a:schemeClr val="accent6"/>
                </a:highlight>
                <a:latin typeface="DM Sans"/>
                <a:ea typeface="DM Sans"/>
                <a:cs typeface="DM Sans"/>
                <a:sym typeface="DM Sans"/>
              </a:rPr>
              <a:t>c</a:t>
            </a:r>
            <a:r>
              <a:rPr b="1" i="0" lang="es" sz="1350" u="none" cap="none" strike="noStrike">
                <a:solidFill>
                  <a:schemeClr val="dk1"/>
                </a:solidFill>
                <a:highlight>
                  <a:schemeClr val="accent6"/>
                </a:highlight>
                <a:latin typeface="DM Sans"/>
                <a:ea typeface="DM Sans"/>
                <a:cs typeface="DM Sans"/>
                <a:sym typeface="DM Sans"/>
              </a:rPr>
              <a:t>omponente de TODO</a:t>
            </a:r>
            <a:r>
              <a:rPr b="1" i="0" lang="es" sz="1350" u="none" cap="none" strike="noStrike">
                <a:solidFill>
                  <a:schemeClr val="dk1"/>
                </a:solidFill>
                <a:latin typeface="DM Sans"/>
                <a:ea typeface="DM Sans"/>
                <a:cs typeface="DM Sans"/>
                <a:sym typeface="DM Sans"/>
              </a:rPr>
              <a:t>.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La implementación de este tipo de relación se consigue definiendo como atributo un objeto de la otra clase que es parte-de.</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Los objetos de la clase TODO son objetos contenedores. </a:t>
            </a:r>
            <a:r>
              <a:rPr b="1" i="0" lang="es" sz="1350" u="none" cap="none" strike="noStrike">
                <a:solidFill>
                  <a:schemeClr val="dk1"/>
                </a:solidFill>
                <a:highlight>
                  <a:schemeClr val="accent6"/>
                </a:highlight>
                <a:latin typeface="DM Sans"/>
                <a:ea typeface="DM Sans"/>
                <a:cs typeface="DM Sans"/>
                <a:sym typeface="DM Sans"/>
              </a:rPr>
              <a:t>Un objeto contenedor es aquel que contiene otros objetos.</a:t>
            </a:r>
            <a:endParaRPr b="0" i="0" sz="1350" u="none" cap="none" strike="noStrike">
              <a:solidFill>
                <a:srgbClr val="000000"/>
              </a:solidFill>
              <a:highlight>
                <a:schemeClr val="accent6"/>
              </a:highlight>
              <a:latin typeface="DM Sans"/>
              <a:ea typeface="DM Sans"/>
              <a:cs typeface="DM Sans"/>
              <a:sym typeface="DM Sans"/>
            </a:endParaRPr>
          </a:p>
        </p:txBody>
      </p:sp>
      <p:pic>
        <p:nvPicPr>
          <p:cNvPr id="389" name="Google Shape;389;p75"/>
          <p:cNvPicPr preferRelativeResize="0"/>
          <p:nvPr/>
        </p:nvPicPr>
        <p:blipFill rotWithShape="1">
          <a:blip r:embed="rId3">
            <a:alphaModFix/>
          </a:blip>
          <a:srcRect b="0" l="0" r="0" t="0"/>
          <a:stretch/>
        </p:blipFill>
        <p:spPr>
          <a:xfrm>
            <a:off x="5474908" y="2746087"/>
            <a:ext cx="2752142" cy="1580775"/>
          </a:xfrm>
          <a:prstGeom prst="rect">
            <a:avLst/>
          </a:prstGeom>
          <a:noFill/>
          <a:ln>
            <a:noFill/>
          </a:ln>
        </p:spPr>
      </p:pic>
      <p:pic>
        <p:nvPicPr>
          <p:cNvPr id="390" name="Google Shape;390;p75"/>
          <p:cNvPicPr preferRelativeResize="0"/>
          <p:nvPr/>
        </p:nvPicPr>
        <p:blipFill rotWithShape="1">
          <a:blip r:embed="rId4">
            <a:alphaModFix/>
          </a:blip>
          <a:srcRect b="0" l="0" r="0" t="0"/>
          <a:stretch/>
        </p:blipFill>
        <p:spPr>
          <a:xfrm>
            <a:off x="5701500" y="1045235"/>
            <a:ext cx="2684150" cy="1450615"/>
          </a:xfrm>
          <a:prstGeom prst="rect">
            <a:avLst/>
          </a:prstGeom>
          <a:noFill/>
          <a:ln>
            <a:noFill/>
          </a:ln>
        </p:spPr>
      </p:pic>
      <p:pic>
        <p:nvPicPr>
          <p:cNvPr id="391" name="Google Shape;391;p75"/>
          <p:cNvPicPr preferRelativeResize="0"/>
          <p:nvPr/>
        </p:nvPicPr>
        <p:blipFill rotWithShape="1">
          <a:blip r:embed="rId5">
            <a:alphaModFix/>
          </a:blip>
          <a:srcRect b="0" l="0" r="0" t="0"/>
          <a:stretch/>
        </p:blipFill>
        <p:spPr>
          <a:xfrm>
            <a:off x="4687600" y="816637"/>
            <a:ext cx="1186525" cy="1186525"/>
          </a:xfrm>
          <a:prstGeom prst="rect">
            <a:avLst/>
          </a:prstGeom>
          <a:noFill/>
          <a:ln>
            <a:noFill/>
          </a:ln>
        </p:spPr>
      </p:pic>
      <p:sp>
        <p:nvSpPr>
          <p:cNvPr id="392" name="Google Shape;392;p75"/>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highlight>
                  <a:schemeClr val="lt1"/>
                </a:highlight>
                <a:latin typeface="DM Sans"/>
                <a:ea typeface="DM Sans"/>
                <a:cs typeface="DM Sans"/>
                <a:sym typeface="DM Sans"/>
                <a:hlinkClick r:id="rId6"/>
              </a:rPr>
              <a:t>CideCame</a:t>
            </a:r>
            <a:endParaRPr b="0" i="1" sz="1100" u="sng" cap="none" strike="noStrike">
              <a:solidFill>
                <a:schemeClr val="accent5"/>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2. Asociación </a:t>
            </a:r>
            <a:endParaRPr b="1" i="0" sz="4000" u="none" cap="none" strike="noStrike">
              <a:solidFill>
                <a:schemeClr val="dk1"/>
              </a:solidFill>
              <a:latin typeface="DM Sans"/>
              <a:ea typeface="DM Sans"/>
              <a:cs typeface="DM Sans"/>
              <a:sym typeface="DM Sans"/>
            </a:endParaRPr>
          </a:p>
        </p:txBody>
      </p:sp>
      <p:sp>
        <p:nvSpPr>
          <p:cNvPr id="398" name="Google Shape;398;p76"/>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1" i="0" lang="es" sz="1350" u="none" cap="none" strike="noStrike">
                <a:solidFill>
                  <a:schemeClr val="dk1"/>
                </a:solidFill>
                <a:highlight>
                  <a:schemeClr val="accent6"/>
                </a:highlight>
                <a:latin typeface="DM Sans"/>
                <a:ea typeface="DM Sans"/>
                <a:cs typeface="DM Sans"/>
                <a:sym typeface="DM Sans"/>
              </a:rPr>
              <a:t>Especifica una relación semántica entre objetos no relacionados</a:t>
            </a:r>
            <a:r>
              <a:rPr b="0" i="0" lang="es" sz="1350" u="none" cap="none" strike="noStrike">
                <a:solidFill>
                  <a:schemeClr val="dk1"/>
                </a:solidFill>
                <a:latin typeface="DM Sans"/>
                <a:ea typeface="DM Sans"/>
                <a:cs typeface="DM Sans"/>
                <a:sym typeface="DM Sans"/>
              </a:rPr>
              <a:t>. Este tipo de relaciones permiten crear asociaciones que captur</a:t>
            </a:r>
            <a:r>
              <a:rPr lang="es" sz="1350">
                <a:solidFill>
                  <a:schemeClr val="dk1"/>
                </a:solidFill>
                <a:latin typeface="DM Sans"/>
                <a:ea typeface="DM Sans"/>
                <a:cs typeface="DM Sans"/>
                <a:sym typeface="DM Sans"/>
              </a:rPr>
              <a:t>a</a:t>
            </a:r>
            <a:r>
              <a:rPr b="0" i="0" lang="es" sz="1350" u="none" cap="none" strike="noStrike">
                <a:solidFill>
                  <a:schemeClr val="dk1"/>
                </a:solidFill>
                <a:latin typeface="DM Sans"/>
                <a:ea typeface="DM Sans"/>
                <a:cs typeface="DM Sans"/>
                <a:sym typeface="DM Sans"/>
              </a:rPr>
              <a:t>n los participantes en una relación semántica.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Son relaciones del tipo</a:t>
            </a:r>
            <a:r>
              <a:rPr b="0" i="0" lang="es" sz="1350" u="none" cap="none" strike="noStrike">
                <a:solidFill>
                  <a:schemeClr val="dk1"/>
                </a:solidFill>
                <a:highlight>
                  <a:schemeClr val="accent6"/>
                </a:highlight>
                <a:latin typeface="DM Sans"/>
                <a:ea typeface="DM Sans"/>
                <a:cs typeface="DM Sans"/>
                <a:sym typeface="DM Sans"/>
              </a:rPr>
              <a:t> </a:t>
            </a:r>
            <a:r>
              <a:rPr b="1" i="0" lang="es" sz="1350" u="none" cap="none" strike="noStrike">
                <a:solidFill>
                  <a:schemeClr val="dk1"/>
                </a:solidFill>
                <a:highlight>
                  <a:schemeClr val="accent6"/>
                </a:highlight>
                <a:latin typeface="DM Sans"/>
                <a:ea typeface="DM Sans"/>
                <a:cs typeface="DM Sans"/>
                <a:sym typeface="DM Sans"/>
              </a:rPr>
              <a:t>“pertenece_a”</a:t>
            </a:r>
            <a:r>
              <a:rPr b="0" i="0" lang="es" sz="1350" u="none" cap="none" strike="noStrike">
                <a:solidFill>
                  <a:schemeClr val="dk1"/>
                </a:solidFill>
                <a:latin typeface="DM Sans"/>
                <a:ea typeface="DM Sans"/>
                <a:cs typeface="DM Sans"/>
                <a:sym typeface="DM Sans"/>
              </a:rPr>
              <a:t> o</a:t>
            </a:r>
            <a:r>
              <a:rPr b="0" i="0" lang="es" sz="1350" u="none" cap="none" strike="noStrike">
                <a:solidFill>
                  <a:schemeClr val="dk1"/>
                </a:solidFill>
                <a:highlight>
                  <a:schemeClr val="accent6"/>
                </a:highlight>
                <a:latin typeface="DM Sans"/>
                <a:ea typeface="DM Sans"/>
                <a:cs typeface="DM Sans"/>
                <a:sym typeface="DM Sans"/>
              </a:rPr>
              <a:t> </a:t>
            </a:r>
            <a:r>
              <a:rPr b="1" i="0" lang="es" sz="1350" u="none" cap="none" strike="noStrike">
                <a:solidFill>
                  <a:schemeClr val="dk1"/>
                </a:solidFill>
                <a:highlight>
                  <a:schemeClr val="accent6"/>
                </a:highlight>
                <a:latin typeface="DM Sans"/>
                <a:ea typeface="DM Sans"/>
                <a:cs typeface="DM Sans"/>
                <a:sym typeface="DM Sans"/>
              </a:rPr>
              <a:t>“está_asociado_con”</a:t>
            </a:r>
            <a:r>
              <a:rPr b="0" i="0" lang="es" sz="1350" u="none" cap="none" strike="noStrike">
                <a:solidFill>
                  <a:schemeClr val="dk1"/>
                </a:solidFill>
                <a:latin typeface="DM Sans"/>
                <a:ea typeface="DM Sans"/>
                <a:cs typeface="DM Sans"/>
                <a:sym typeface="DM Sans"/>
              </a:rPr>
              <a:t>.</a:t>
            </a:r>
            <a:r>
              <a:rPr b="1" i="0" lang="es" sz="1350" u="none" cap="none" strike="noStrike">
                <a:solidFill>
                  <a:schemeClr val="dk1"/>
                </a:solidFill>
                <a:latin typeface="DM Sans"/>
                <a:ea typeface="DM Sans"/>
                <a:cs typeface="DM Sans"/>
                <a:sym typeface="DM Sans"/>
              </a:rPr>
              <a:t>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Se da cuando una clase usa a otra clase para realizar algo.</a:t>
            </a:r>
            <a:endParaRPr b="0" i="0" sz="1350" u="none" cap="none" strike="noStrike">
              <a:solidFill>
                <a:srgbClr val="000000"/>
              </a:solidFill>
              <a:latin typeface="DM Sans"/>
              <a:ea typeface="DM Sans"/>
              <a:cs typeface="DM Sans"/>
              <a:sym typeface="DM Sans"/>
            </a:endParaRPr>
          </a:p>
        </p:txBody>
      </p:sp>
      <p:pic>
        <p:nvPicPr>
          <p:cNvPr id="399" name="Google Shape;399;p76"/>
          <p:cNvPicPr preferRelativeResize="0"/>
          <p:nvPr/>
        </p:nvPicPr>
        <p:blipFill rotWithShape="1">
          <a:blip r:embed="rId3">
            <a:alphaModFix/>
          </a:blip>
          <a:srcRect b="0" l="0" r="0" t="0"/>
          <a:stretch/>
        </p:blipFill>
        <p:spPr>
          <a:xfrm>
            <a:off x="4946025" y="2365288"/>
            <a:ext cx="3587175" cy="1632300"/>
          </a:xfrm>
          <a:prstGeom prst="rect">
            <a:avLst/>
          </a:prstGeom>
          <a:noFill/>
          <a:ln>
            <a:noFill/>
          </a:ln>
        </p:spPr>
      </p:pic>
      <p:pic>
        <p:nvPicPr>
          <p:cNvPr id="400" name="Google Shape;400;p76"/>
          <p:cNvPicPr preferRelativeResize="0"/>
          <p:nvPr/>
        </p:nvPicPr>
        <p:blipFill rotWithShape="1">
          <a:blip r:embed="rId4">
            <a:alphaModFix/>
          </a:blip>
          <a:srcRect b="0" l="0" r="0" t="0"/>
          <a:stretch/>
        </p:blipFill>
        <p:spPr>
          <a:xfrm>
            <a:off x="4793800" y="1145912"/>
            <a:ext cx="1186525" cy="1186525"/>
          </a:xfrm>
          <a:prstGeom prst="rect">
            <a:avLst/>
          </a:prstGeom>
          <a:noFill/>
          <a:ln>
            <a:noFill/>
          </a:ln>
        </p:spPr>
      </p:pic>
      <p:sp>
        <p:nvSpPr>
          <p:cNvPr id="401" name="Google Shape;401;p76"/>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highlight>
                  <a:schemeClr val="lt1"/>
                </a:highlight>
                <a:latin typeface="DM Sans"/>
                <a:ea typeface="DM Sans"/>
                <a:cs typeface="DM Sans"/>
                <a:sym typeface="DM Sans"/>
                <a:hlinkClick r:id="rId5"/>
              </a:rPr>
              <a:t>CideCame</a:t>
            </a:r>
            <a:endParaRPr b="0" i="1" sz="1100" u="sng" cap="none" strike="noStrike">
              <a:solidFill>
                <a:schemeClr val="accent5"/>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3. Generalización</a:t>
            </a:r>
            <a:endParaRPr b="1" i="0" sz="4000" u="none" cap="none" strike="noStrike">
              <a:solidFill>
                <a:schemeClr val="dk1"/>
              </a:solidFill>
              <a:latin typeface="DM Sans"/>
              <a:ea typeface="DM Sans"/>
              <a:cs typeface="DM Sans"/>
              <a:sym typeface="DM Sans"/>
            </a:endParaRPr>
          </a:p>
        </p:txBody>
      </p:sp>
      <p:sp>
        <p:nvSpPr>
          <p:cNvPr id="407" name="Google Shape;407;p77"/>
          <p:cNvSpPr txBox="1"/>
          <p:nvPr/>
        </p:nvSpPr>
        <p:spPr>
          <a:xfrm>
            <a:off x="558800" y="1462050"/>
            <a:ext cx="6880800" cy="3009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 sz="1350" u="none" cap="none" strike="noStrike">
                <a:solidFill>
                  <a:schemeClr val="dk1"/>
                </a:solidFill>
                <a:latin typeface="DM Sans"/>
                <a:ea typeface="DM Sans"/>
                <a:cs typeface="DM Sans"/>
                <a:sym typeface="DM Sans"/>
              </a:rPr>
              <a:t>De todas las relaciones posibles entre las distintas clases y objetos, hay que destacar por su importancia en la POO el concepto de herencia.  La relación de herencia es una relación entre clases que comparten su estructura y el comportamiento. </a:t>
            </a:r>
            <a:endParaRPr/>
          </a:p>
          <a:p>
            <a:pPr indent="0" lvl="0" marL="0" marR="0" rtl="0" algn="just">
              <a:lnSpc>
                <a:spcPct val="100000"/>
              </a:lnSpc>
              <a:spcBef>
                <a:spcPts val="0"/>
              </a:spcBef>
              <a:spcAft>
                <a:spcPts val="0"/>
              </a:spcAft>
              <a:buNone/>
            </a:pPr>
            <a:r>
              <a:t/>
            </a:r>
            <a:endParaRPr b="0" i="0" sz="1350" u="none" cap="none" strike="noStrike">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None/>
            </a:pPr>
            <a:r>
              <a:rPr b="0" i="0" lang="es" sz="1350" u="none" cap="none" strike="noStrike">
                <a:solidFill>
                  <a:schemeClr val="dk1"/>
                </a:solidFill>
                <a:latin typeface="DM Sans"/>
                <a:ea typeface="DM Sans"/>
                <a:cs typeface="DM Sans"/>
                <a:sym typeface="DM Sans"/>
              </a:rPr>
              <a:t>Resulta importante destacar que esta temática será abordada en próximos encuentros, por el momento únicamente definiremos los siguientes conceptos: </a:t>
            </a:r>
            <a:endParaRPr/>
          </a:p>
          <a:p>
            <a:pPr indent="0" lvl="0" marL="0" marR="0" rtl="0" algn="l">
              <a:lnSpc>
                <a:spcPct val="100000"/>
              </a:lnSpc>
              <a:spcBef>
                <a:spcPts val="0"/>
              </a:spcBef>
              <a:spcAft>
                <a:spcPts val="0"/>
              </a:spcAft>
              <a:buNone/>
            </a:pPr>
            <a:r>
              <a:t/>
            </a:r>
            <a:endParaRPr b="0" i="0" sz="1350" u="none" cap="none" strike="noStrike">
              <a:solidFill>
                <a:schemeClr val="dk1"/>
              </a:solidFill>
              <a:latin typeface="DM Sans"/>
              <a:ea typeface="DM Sans"/>
              <a:cs typeface="DM Sans"/>
              <a:sym typeface="DM Sans"/>
            </a:endParaRPr>
          </a:p>
          <a:p>
            <a:pPr indent="-285750" lvl="0" marL="285750" marR="0" rtl="0" algn="l">
              <a:lnSpc>
                <a:spcPct val="100000"/>
              </a:lnSpc>
              <a:spcBef>
                <a:spcPts val="0"/>
              </a:spcBef>
              <a:spcAft>
                <a:spcPts val="0"/>
              </a:spcAft>
              <a:buClr>
                <a:schemeClr val="accent4"/>
              </a:buClr>
              <a:buSzPts val="1350"/>
              <a:buFont typeface="Arial"/>
              <a:buChar char="✓"/>
            </a:pPr>
            <a:r>
              <a:rPr b="1" i="0" lang="es" sz="1350" u="none" cap="none" strike="noStrike">
                <a:solidFill>
                  <a:schemeClr val="dk1"/>
                </a:solidFill>
                <a:latin typeface="DM Sans"/>
                <a:ea typeface="DM Sans"/>
                <a:cs typeface="DM Sans"/>
                <a:sym typeface="DM Sans"/>
              </a:rPr>
              <a:t>Herencia simple: </a:t>
            </a:r>
            <a:r>
              <a:rPr b="0" i="0" lang="es" sz="1350" u="none" cap="none" strike="noStrike">
                <a:solidFill>
                  <a:schemeClr val="dk1"/>
                </a:solidFill>
                <a:latin typeface="DM Sans"/>
                <a:ea typeface="DM Sans"/>
                <a:cs typeface="DM Sans"/>
                <a:sym typeface="DM Sans"/>
              </a:rPr>
              <a:t>   Una clase comparte la estructura y comportamiento de una sola clase.</a:t>
            </a:r>
            <a:endParaRPr/>
          </a:p>
          <a:p>
            <a:pPr indent="-200025" lvl="0" marL="28575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285750" lvl="0" marL="285750" marR="0" rtl="0" algn="l">
              <a:lnSpc>
                <a:spcPct val="100000"/>
              </a:lnSpc>
              <a:spcBef>
                <a:spcPts val="0"/>
              </a:spcBef>
              <a:spcAft>
                <a:spcPts val="0"/>
              </a:spcAft>
              <a:buClr>
                <a:schemeClr val="accent4"/>
              </a:buClr>
              <a:buSzPts val="1350"/>
              <a:buFont typeface="Arial"/>
              <a:buChar char="✓"/>
            </a:pPr>
            <a:r>
              <a:rPr b="1" i="0" lang="es" sz="1350" u="none" cap="none" strike="noStrike">
                <a:solidFill>
                  <a:schemeClr val="dk1"/>
                </a:solidFill>
                <a:latin typeface="DM Sans"/>
                <a:ea typeface="DM Sans"/>
                <a:cs typeface="DM Sans"/>
                <a:sym typeface="DM Sans"/>
              </a:rPr>
              <a:t>Herencia múltiple: </a:t>
            </a:r>
            <a:r>
              <a:rPr b="0" i="0" lang="es" sz="1350" u="none" cap="none" strike="noStrike">
                <a:solidFill>
                  <a:schemeClr val="dk1"/>
                </a:solidFill>
                <a:latin typeface="DM Sans"/>
                <a:ea typeface="DM Sans"/>
                <a:cs typeface="DM Sans"/>
                <a:sym typeface="DM Sans"/>
              </a:rPr>
              <a:t>  Una clase comparte la estructura y comportamiento de varias clases.</a:t>
            </a:r>
            <a:endParaRPr/>
          </a:p>
          <a:p>
            <a:pPr indent="0" lvl="0" marL="0" marR="0" rtl="0" algn="just">
              <a:lnSpc>
                <a:spcPct val="15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Cardinalidad de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las relaciones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Cardinalidad en las relaciones</a:t>
            </a:r>
            <a:endParaRPr b="1" i="0" sz="4000" u="none" cap="none" strike="noStrike">
              <a:solidFill>
                <a:schemeClr val="dk1"/>
              </a:solidFill>
              <a:latin typeface="DM Sans"/>
              <a:ea typeface="DM Sans"/>
              <a:cs typeface="DM Sans"/>
              <a:sym typeface="DM Sans"/>
            </a:endParaRPr>
          </a:p>
        </p:txBody>
      </p:sp>
      <p:sp>
        <p:nvSpPr>
          <p:cNvPr id="418" name="Google Shape;418;p79"/>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Sabemos que un coche tiene un motor, y que la persona está asociada a un vehículo.</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Ahí nace el </a:t>
            </a:r>
            <a:r>
              <a:rPr b="1" i="0" lang="es" sz="1350" u="none" cap="none" strike="noStrike">
                <a:solidFill>
                  <a:schemeClr val="dk1"/>
                </a:solidFill>
                <a:latin typeface="DM Sans"/>
                <a:ea typeface="DM Sans"/>
                <a:cs typeface="DM Sans"/>
                <a:sym typeface="DM Sans"/>
              </a:rPr>
              <a:t>concepto de cardinalidad, es decir indicar el número de Objetos que están en la relación.</a:t>
            </a:r>
            <a:r>
              <a:rPr b="0" i="0" lang="es" sz="1350" u="none" cap="none" strike="noStrike">
                <a:solidFill>
                  <a:schemeClr val="dk1"/>
                </a:solidFill>
                <a:latin typeface="DM Sans"/>
                <a:ea typeface="DM Sans"/>
                <a:cs typeface="DM Sans"/>
                <a:sym typeface="DM Sans"/>
              </a:rPr>
              <a:t> Por ejemplo, una persona puede tener muchos coches, y que los coches solo tienen un motor. </a:t>
            </a:r>
            <a:endParaRPr b="0" i="0" sz="1350" u="none" cap="none" strike="noStrike">
              <a:solidFill>
                <a:schemeClr val="dk1"/>
              </a:solidFill>
              <a:latin typeface="DM Sans"/>
              <a:ea typeface="DM Sans"/>
              <a:cs typeface="DM Sans"/>
              <a:sym typeface="DM Sans"/>
            </a:endParaRPr>
          </a:p>
        </p:txBody>
      </p:sp>
      <p:sp>
        <p:nvSpPr>
          <p:cNvPr id="419" name="Google Shape;419;p79"/>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Además, sabemos que cada motor pertenece a un solo coche, y los coches a veces tienen más de un titular que lo usan, es decir tienen a varias personas para usarlo. </a:t>
            </a:r>
            <a:endParaRPr b="0" i="0" sz="1350" u="none" cap="none" strike="noStrike">
              <a:solidFill>
                <a:schemeClr val="dk1"/>
              </a:solidFill>
              <a:latin typeface="DM Sans"/>
              <a:ea typeface="DM Sans"/>
              <a:cs typeface="DM Sans"/>
              <a:sym typeface="DM Sans"/>
            </a:endParaRPr>
          </a:p>
        </p:txBody>
      </p:sp>
      <p:pic>
        <p:nvPicPr>
          <p:cNvPr id="420" name="Google Shape;420;p79"/>
          <p:cNvPicPr preferRelativeResize="0"/>
          <p:nvPr/>
        </p:nvPicPr>
        <p:blipFill rotWithShape="1">
          <a:blip r:embed="rId3">
            <a:alphaModFix/>
          </a:blip>
          <a:srcRect b="0" l="0" r="0" t="0"/>
          <a:stretch/>
        </p:blipFill>
        <p:spPr>
          <a:xfrm>
            <a:off x="5512475" y="3238090"/>
            <a:ext cx="2849700" cy="1121035"/>
          </a:xfrm>
          <a:prstGeom prst="rect">
            <a:avLst/>
          </a:prstGeom>
          <a:noFill/>
          <a:ln>
            <a:noFill/>
          </a:ln>
        </p:spPr>
      </p:pic>
      <p:pic>
        <p:nvPicPr>
          <p:cNvPr id="421" name="Google Shape;421;p79"/>
          <p:cNvPicPr preferRelativeResize="0"/>
          <p:nvPr/>
        </p:nvPicPr>
        <p:blipFill rotWithShape="1">
          <a:blip r:embed="rId4">
            <a:alphaModFix/>
          </a:blip>
          <a:srcRect b="0" l="0" r="0" t="0"/>
          <a:stretch/>
        </p:blipFill>
        <p:spPr>
          <a:xfrm>
            <a:off x="4392646" y="3473725"/>
            <a:ext cx="918897" cy="853870"/>
          </a:xfrm>
          <a:prstGeom prst="rect">
            <a:avLst/>
          </a:prstGeom>
          <a:noFill/>
          <a:ln>
            <a:noFill/>
          </a:ln>
        </p:spPr>
      </p:pic>
      <p:sp>
        <p:nvSpPr>
          <p:cNvPr id="422" name="Google Shape;422;p79"/>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highlight>
                  <a:schemeClr val="lt1"/>
                </a:highlight>
                <a:latin typeface="DM Sans"/>
                <a:ea typeface="DM Sans"/>
                <a:cs typeface="DM Sans"/>
                <a:sym typeface="DM Sans"/>
                <a:hlinkClick r:id="rId5"/>
              </a:rPr>
              <a:t>CideCame</a:t>
            </a:r>
            <a:endParaRPr b="0" i="1" sz="1100" u="sng" cap="none" strike="noStrike">
              <a:solidFill>
                <a:schemeClr val="accent5"/>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Cardinalidad en las relaciones</a:t>
            </a:r>
            <a:endParaRPr b="1" i="0" sz="4000" u="none" cap="none" strike="noStrike">
              <a:solidFill>
                <a:schemeClr val="dk1"/>
              </a:solidFill>
              <a:latin typeface="DM Sans"/>
              <a:ea typeface="DM Sans"/>
              <a:cs typeface="DM Sans"/>
              <a:sym typeface="DM Sans"/>
            </a:endParaRPr>
          </a:p>
        </p:txBody>
      </p:sp>
      <p:sp>
        <p:nvSpPr>
          <p:cNvPr id="428" name="Google Shape;428;p80"/>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Solo por completitud del tema, y un poco alejado de la realidad, supongamos que un coche solo puede tener entre 1 y 3 titulares.</a:t>
            </a:r>
            <a:endParaRPr b="0" i="0" sz="1350" u="none" cap="none" strike="noStrike">
              <a:solidFill>
                <a:srgbClr val="000000"/>
              </a:solidFill>
              <a:latin typeface="DM Sans"/>
              <a:ea typeface="DM Sans"/>
              <a:cs typeface="DM Sans"/>
              <a:sym typeface="DM Sans"/>
            </a:endParaRPr>
          </a:p>
        </p:txBody>
      </p:sp>
      <p:pic>
        <p:nvPicPr>
          <p:cNvPr id="429" name="Google Shape;429;p80"/>
          <p:cNvPicPr preferRelativeResize="0"/>
          <p:nvPr/>
        </p:nvPicPr>
        <p:blipFill rotWithShape="1">
          <a:blip r:embed="rId3">
            <a:alphaModFix/>
          </a:blip>
          <a:srcRect b="0" l="0" r="0" t="0"/>
          <a:stretch/>
        </p:blipFill>
        <p:spPr>
          <a:xfrm>
            <a:off x="4904700" y="2372600"/>
            <a:ext cx="3709750" cy="2036250"/>
          </a:xfrm>
          <a:prstGeom prst="rect">
            <a:avLst/>
          </a:prstGeom>
          <a:noFill/>
          <a:ln>
            <a:noFill/>
          </a:ln>
        </p:spPr>
      </p:pic>
      <p:pic>
        <p:nvPicPr>
          <p:cNvPr id="430" name="Google Shape;430;p80"/>
          <p:cNvPicPr preferRelativeResize="0"/>
          <p:nvPr/>
        </p:nvPicPr>
        <p:blipFill rotWithShape="1">
          <a:blip r:embed="rId4">
            <a:alphaModFix/>
          </a:blip>
          <a:srcRect b="0" l="0" r="0" t="0"/>
          <a:stretch/>
        </p:blipFill>
        <p:spPr>
          <a:xfrm>
            <a:off x="4379625" y="1846147"/>
            <a:ext cx="917850" cy="917850"/>
          </a:xfrm>
          <a:prstGeom prst="rect">
            <a:avLst/>
          </a:prstGeom>
          <a:noFill/>
          <a:ln>
            <a:noFill/>
          </a:ln>
        </p:spPr>
      </p:pic>
      <p:sp>
        <p:nvSpPr>
          <p:cNvPr id="431" name="Google Shape;431;p80"/>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b="0" i="0" lang="es" sz="1100" u="sng" cap="none" strike="noStrike">
                <a:solidFill>
                  <a:schemeClr val="hlink"/>
                </a:solidFill>
                <a:highlight>
                  <a:schemeClr val="lt1"/>
                </a:highlight>
                <a:latin typeface="DM Sans"/>
                <a:ea typeface="DM Sans"/>
                <a:cs typeface="DM Sans"/>
                <a:sym typeface="DM Sans"/>
                <a:hlinkClick r:id="rId5"/>
              </a:rPr>
              <a:t>CideCame</a:t>
            </a:r>
            <a:endParaRPr b="0" i="1" sz="1100" u="sng" cap="none" strike="noStrike">
              <a:solidFill>
                <a:schemeClr val="accent5"/>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8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DM Sans"/>
                <a:ea typeface="DM Sans"/>
                <a:cs typeface="DM Sans"/>
                <a:sym typeface="DM Sans"/>
              </a:rPr>
              <a:t>En la cardinalidad, lo importante es marcar si la relación es a muchos objetos </a:t>
            </a:r>
            <a:r>
              <a:rPr b="1" i="0" lang="es" sz="1800" u="none" cap="none" strike="noStrike">
                <a:solidFill>
                  <a:schemeClr val="dk1"/>
                </a:solidFill>
                <a:latin typeface="DM Sans"/>
                <a:ea typeface="DM Sans"/>
                <a:cs typeface="DM Sans"/>
                <a:sym typeface="DM Sans"/>
              </a:rPr>
              <a:t>(“..*”)</a:t>
            </a:r>
            <a:r>
              <a:rPr b="0" i="0" lang="es" sz="1800" u="none" cap="none" strike="noStrike">
                <a:solidFill>
                  <a:schemeClr val="dk1"/>
                </a:solidFill>
                <a:latin typeface="DM Sans"/>
                <a:ea typeface="DM Sans"/>
                <a:cs typeface="DM Sans"/>
                <a:sym typeface="DM Sans"/>
              </a:rPr>
              <a:t>  o si solo es a uno </a:t>
            </a:r>
            <a:r>
              <a:rPr b="1" i="0" lang="es" sz="1800" u="none" cap="none" strike="noStrike">
                <a:solidFill>
                  <a:schemeClr val="dk1"/>
                </a:solidFill>
                <a:latin typeface="DM Sans"/>
                <a:ea typeface="DM Sans"/>
                <a:cs typeface="DM Sans"/>
                <a:sym typeface="DM Sans"/>
              </a:rPr>
              <a:t>(1)</a:t>
            </a:r>
            <a:r>
              <a:rPr b="0" i="0" lang="es" sz="1800" u="none" cap="none" strike="noStrike">
                <a:solidFill>
                  <a:schemeClr val="dk1"/>
                </a:solidFill>
                <a:latin typeface="DM Sans"/>
                <a:ea typeface="DM Sans"/>
                <a:cs typeface="DM Sans"/>
                <a:sym typeface="DM Sans"/>
              </a:rPr>
              <a:t>, incluso a veces se puede decir a uno o ninguno </a:t>
            </a:r>
            <a:r>
              <a:rPr b="1" i="0" lang="es" sz="1800" u="none" cap="none" strike="noStrike">
                <a:solidFill>
                  <a:schemeClr val="dk1"/>
                </a:solidFill>
                <a:latin typeface="DM Sans"/>
                <a:ea typeface="DM Sans"/>
                <a:cs typeface="DM Sans"/>
                <a:sym typeface="DM Sans"/>
              </a:rPr>
              <a:t>(0,1)</a:t>
            </a:r>
            <a:r>
              <a:rPr b="0" i="0" lang="es" sz="1800" u="none" cap="none" strike="noStrike">
                <a:solidFill>
                  <a:schemeClr val="dk1"/>
                </a:solidFill>
                <a:latin typeface="DM Sans"/>
                <a:ea typeface="DM Sans"/>
                <a:cs typeface="DM Sans"/>
                <a:sym typeface="DM Sans"/>
              </a:rPr>
              <a:t>. </a:t>
            </a:r>
            <a:endParaRPr b="1" i="0" sz="180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82"/>
          <p:cNvGrpSpPr/>
          <p:nvPr/>
        </p:nvGrpSpPr>
        <p:grpSpPr>
          <a:xfrm>
            <a:off x="473370" y="619431"/>
            <a:ext cx="738905" cy="738905"/>
            <a:chOff x="575612" y="1950748"/>
            <a:chExt cx="431100" cy="431100"/>
          </a:xfrm>
        </p:grpSpPr>
        <p:sp>
          <p:nvSpPr>
            <p:cNvPr id="442" name="Google Shape;442;p8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p82"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444" name="Google Shape;444;p8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445" name="Google Shape;445;p82"/>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Con lo aprendido hasta el momento en la clase están listos para responder ¿qué son los diagramas de clases?</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446" name="Google Shape;446;p82"/>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8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Diagrama de clases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8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¿Qué son?</a:t>
            </a:r>
            <a:endParaRPr b="1" i="0" sz="3500" u="none" cap="none" strike="noStrike">
              <a:solidFill>
                <a:schemeClr val="lt1"/>
              </a:solidFill>
              <a:latin typeface="DM Sans"/>
              <a:ea typeface="DM Sans"/>
              <a:cs typeface="DM Sans"/>
              <a:sym typeface="DM Sans"/>
            </a:endParaRPr>
          </a:p>
        </p:txBody>
      </p:sp>
      <p:sp>
        <p:nvSpPr>
          <p:cNvPr id="458" name="Google Shape;458;p84"/>
          <p:cNvSpPr txBox="1"/>
          <p:nvPr/>
        </p:nvSpPr>
        <p:spPr>
          <a:xfrm>
            <a:off x="917700" y="1716550"/>
            <a:ext cx="21663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Podemos definir a los diagramas de clases como las clases que usaremos en el programa con las relaciones entre sí.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La siguiente imágen representa un diagrama de clases: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59" name="Google Shape;459;p84"/>
          <p:cNvPicPr preferRelativeResize="0"/>
          <p:nvPr/>
        </p:nvPicPr>
        <p:blipFill rotWithShape="1">
          <a:blip r:embed="rId3">
            <a:alphaModFix/>
          </a:blip>
          <a:srcRect b="0" l="0" r="0" t="0"/>
          <a:stretch/>
        </p:blipFill>
        <p:spPr>
          <a:xfrm>
            <a:off x="4635789" y="1968725"/>
            <a:ext cx="3804150" cy="1759025"/>
          </a:xfrm>
          <a:prstGeom prst="rect">
            <a:avLst/>
          </a:prstGeom>
          <a:noFill/>
          <a:ln>
            <a:noFill/>
          </a:ln>
        </p:spPr>
      </p:pic>
      <p:pic>
        <p:nvPicPr>
          <p:cNvPr id="460" name="Google Shape;460;p84"/>
          <p:cNvPicPr preferRelativeResize="0"/>
          <p:nvPr/>
        </p:nvPicPr>
        <p:blipFill rotWithShape="1">
          <a:blip r:embed="rId4">
            <a:alphaModFix/>
          </a:blip>
          <a:srcRect b="0" l="0" r="0" t="0"/>
          <a:stretch/>
        </p:blipFill>
        <p:spPr>
          <a:xfrm>
            <a:off x="3149563" y="2196737"/>
            <a:ext cx="1186525" cy="118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76" name="Google Shape;176;p4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9"/>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78" name="Google Shape;178;p49"/>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79" name="Google Shape;179;p49"/>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Graficar diagrama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 clases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Herramientas para graficar diagrama de clases</a:t>
            </a:r>
            <a:endParaRPr b="1" i="0" sz="4000" u="none" cap="none" strike="noStrike">
              <a:solidFill>
                <a:schemeClr val="dk1"/>
              </a:solidFill>
              <a:latin typeface="DM Sans"/>
              <a:ea typeface="DM Sans"/>
              <a:cs typeface="DM Sans"/>
              <a:sym typeface="DM Sans"/>
            </a:endParaRPr>
          </a:p>
        </p:txBody>
      </p:sp>
      <p:sp>
        <p:nvSpPr>
          <p:cNvPr id="471" name="Google Shape;471;p86"/>
          <p:cNvSpPr txBox="1"/>
          <p:nvPr/>
        </p:nvSpPr>
        <p:spPr>
          <a:xfrm>
            <a:off x="473350" y="1959900"/>
            <a:ext cx="75957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Hay múltiples programas que nos permiten realizar los diagramas, los más populares son </a:t>
            </a:r>
            <a:r>
              <a:rPr b="0" i="0" lang="es" sz="1350" u="sng" cap="none" strike="noStrike">
                <a:solidFill>
                  <a:schemeClr val="hlink"/>
                </a:solidFill>
                <a:latin typeface="DM Sans"/>
                <a:ea typeface="DM Sans"/>
                <a:cs typeface="DM Sans"/>
                <a:sym typeface="DM Sans"/>
                <a:hlinkClick r:id="rId3"/>
              </a:rPr>
              <a:t>Día</a:t>
            </a:r>
            <a:r>
              <a:rPr b="0" i="0" lang="es" sz="1350" u="none" cap="none" strike="noStrike">
                <a:solidFill>
                  <a:schemeClr val="dk1"/>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4"/>
              </a:rPr>
              <a:t>Visio</a:t>
            </a:r>
            <a:r>
              <a:rPr b="0" i="0" lang="es" sz="1350" u="none" cap="none" strike="noStrike">
                <a:solidFill>
                  <a:schemeClr val="accent5"/>
                </a:solidFill>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y algunos otros online, como </a:t>
            </a:r>
            <a:r>
              <a:rPr b="0" i="0" lang="es" sz="1350" u="sng" cap="none" strike="noStrike">
                <a:solidFill>
                  <a:schemeClr val="hlink"/>
                </a:solidFill>
                <a:latin typeface="DM Sans"/>
                <a:ea typeface="DM Sans"/>
                <a:cs typeface="DM Sans"/>
                <a:sym typeface="DM Sans"/>
                <a:hlinkClick r:id="rId5"/>
              </a:rPr>
              <a:t>Moqups</a:t>
            </a:r>
            <a:r>
              <a:rPr b="0" i="0" lang="es" sz="1350" u="sng" cap="none" strike="noStrike">
                <a:solidFill>
                  <a:schemeClr val="accent5"/>
                </a:solidFill>
                <a:latin typeface="DM Sans"/>
                <a:ea typeface="DM Sans"/>
                <a:cs typeface="DM Sans"/>
                <a:sym typeface="DM Sans"/>
              </a:rPr>
              <a:t> </a:t>
            </a:r>
            <a:r>
              <a:rPr b="0" i="0" lang="es" sz="1350" u="none" cap="none" strike="noStrike">
                <a:solidFill>
                  <a:schemeClr val="dk1"/>
                </a:solidFill>
                <a:latin typeface="DM Sans"/>
                <a:ea typeface="DM Sans"/>
                <a:cs typeface="DM Sans"/>
                <a:sym typeface="DM Sans"/>
              </a:rPr>
              <a:t>u</a:t>
            </a:r>
            <a:r>
              <a:rPr b="0" i="0" lang="es" sz="1350" u="none" cap="none" strike="noStrike">
                <a:solidFill>
                  <a:schemeClr val="accent5"/>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6"/>
              </a:rPr>
              <a:t>Online Visual Paradigm</a:t>
            </a:r>
            <a:r>
              <a:rPr b="0" i="0" lang="es" sz="1350" u="none" cap="none" strike="noStrike">
                <a:solidFill>
                  <a:schemeClr val="dk1"/>
                </a:solidFill>
                <a:latin typeface="DM Sans"/>
                <a:ea typeface="DM Sans"/>
                <a:cs typeface="DM Sans"/>
                <a:sym typeface="DM Sans"/>
              </a:rPr>
              <a:t>.</a:t>
            </a:r>
            <a:endParaRPr/>
          </a:p>
          <a:p>
            <a:pPr indent="0" lvl="0" marL="0" marR="0" rtl="0" algn="l">
              <a:lnSpc>
                <a:spcPct val="100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Nosotros usaremos </a:t>
            </a:r>
            <a:r>
              <a:rPr b="0" i="0" lang="es" sz="1350" u="sng" cap="none" strike="noStrike">
                <a:solidFill>
                  <a:schemeClr val="accent5"/>
                </a:solidFill>
                <a:latin typeface="DM Sans"/>
                <a:ea typeface="DM Sans"/>
                <a:cs typeface="DM Sans"/>
                <a:sym typeface="DM Sans"/>
              </a:rPr>
              <a:t>Drawio</a:t>
            </a:r>
            <a:r>
              <a:rPr b="0" i="0" lang="es" sz="1350" u="none" cap="none" strike="noStrike">
                <a:solidFill>
                  <a:schemeClr val="accent5"/>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 una herramienta sumamente potente para la </a:t>
            </a:r>
            <a:r>
              <a:rPr lang="es" sz="1350">
                <a:solidFill>
                  <a:schemeClr val="dk1"/>
                </a:solidFill>
                <a:latin typeface="DM Sans"/>
                <a:ea typeface="DM Sans"/>
                <a:cs typeface="DM Sans"/>
                <a:sym typeface="DM Sans"/>
              </a:rPr>
              <a:t>creación</a:t>
            </a:r>
            <a:r>
              <a:rPr b="0" i="0" lang="es" sz="1350" u="none" cap="none" strike="noStrike">
                <a:solidFill>
                  <a:schemeClr val="dk1"/>
                </a:solidFill>
                <a:latin typeface="DM Sans"/>
                <a:ea typeface="DM Sans"/>
                <a:cs typeface="DM Sans"/>
                <a:sym typeface="DM Sans"/>
              </a:rPr>
              <a:t> de diferentes esquemas y diagramas de sistemas.</a:t>
            </a:r>
            <a:endParaRPr/>
          </a:p>
          <a:p>
            <a:pPr indent="0" lvl="0" marL="0" marR="0" rtl="0" algn="l">
              <a:lnSpc>
                <a:spcPct val="100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
        <p:nvSpPr>
          <p:cNvPr id="472" name="Google Shape;472;p86"/>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Fuente: </a:t>
            </a:r>
            <a:r>
              <a:rPr lang="es" sz="1100" u="sng">
                <a:solidFill>
                  <a:schemeClr val="hlink"/>
                </a:solidFill>
                <a:highlight>
                  <a:schemeClr val="lt1"/>
                </a:highlight>
                <a:latin typeface="DM Sans"/>
                <a:ea typeface="DM Sans"/>
                <a:cs typeface="DM Sans"/>
                <a:sym typeface="DM Sans"/>
                <a:hlinkClick r:id="rId7"/>
              </a:rPr>
              <a:t>Flowchart Maker</a:t>
            </a:r>
            <a:endParaRPr b="0" i="1" sz="1100" u="sng" cap="none" strike="noStrike">
              <a:solidFill>
                <a:schemeClr val="accent5"/>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78" name="Google Shape;478;p87"/>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Vamos a ingresar a </a:t>
            </a:r>
            <a:r>
              <a:rPr b="0" i="0" lang="es" sz="2500" u="sng" cap="none" strike="noStrike">
                <a:solidFill>
                  <a:schemeClr val="hlink"/>
                </a:solidFill>
                <a:latin typeface="DM Sans"/>
                <a:ea typeface="DM Sans"/>
                <a:cs typeface="DM Sans"/>
                <a:sym typeface="DM Sans"/>
              </a:rPr>
              <a:t>DrawIO</a:t>
            </a:r>
            <a:r>
              <a:rPr b="0" i="0" lang="es" sz="2500" u="none" cap="none" strike="noStrike">
                <a:solidFill>
                  <a:srgbClr val="B7B7B7"/>
                </a:solidFill>
                <a:latin typeface="DM Sans"/>
                <a:ea typeface="DM Sans"/>
                <a:cs typeface="DM Sans"/>
                <a:sym typeface="DM Sans"/>
              </a:rPr>
              <a:t> y aprenderemos cómo usarlo.</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479" name="Google Shape;479;p87"/>
          <p:cNvGrpSpPr/>
          <p:nvPr/>
        </p:nvGrpSpPr>
        <p:grpSpPr>
          <a:xfrm>
            <a:off x="473351" y="619523"/>
            <a:ext cx="738900" cy="738900"/>
            <a:chOff x="473351" y="619523"/>
            <a:chExt cx="738900" cy="738900"/>
          </a:xfrm>
        </p:grpSpPr>
        <p:sp>
          <p:nvSpPr>
            <p:cNvPr id="480" name="Google Shape;480;p8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8"/>
          <p:cNvSpPr txBox="1"/>
          <p:nvPr/>
        </p:nvSpPr>
        <p:spPr>
          <a:xfrm>
            <a:off x="1537500" y="432312"/>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rgbClr val="EAFF6A"/>
                </a:highlight>
                <a:latin typeface="DM Sans"/>
                <a:ea typeface="DM Sans"/>
                <a:cs typeface="DM Sans"/>
                <a:sym typeface="DM Sans"/>
              </a:rPr>
              <a:t>Empecemos</a:t>
            </a:r>
            <a:endParaRPr b="1" i="0" sz="4000" u="none" cap="none" strike="noStrike">
              <a:solidFill>
                <a:schemeClr val="dk1"/>
              </a:solidFill>
              <a:highlight>
                <a:srgbClr val="EAFF6A"/>
              </a:highlight>
              <a:latin typeface="DM Sans"/>
              <a:ea typeface="DM Sans"/>
              <a:cs typeface="DM Sans"/>
              <a:sym typeface="DM Sans"/>
            </a:endParaRPr>
          </a:p>
        </p:txBody>
      </p:sp>
      <p:pic>
        <p:nvPicPr>
          <p:cNvPr id="487" name="Google Shape;487;p88"/>
          <p:cNvPicPr preferRelativeResize="0"/>
          <p:nvPr/>
        </p:nvPicPr>
        <p:blipFill rotWithShape="1">
          <a:blip r:embed="rId3">
            <a:alphaModFix/>
          </a:blip>
          <a:srcRect b="0" l="0" r="0" t="0"/>
          <a:stretch/>
        </p:blipFill>
        <p:spPr>
          <a:xfrm>
            <a:off x="2810933" y="1171212"/>
            <a:ext cx="3800462" cy="3934884"/>
          </a:xfrm>
          <a:prstGeom prst="rect">
            <a:avLst/>
          </a:prstGeom>
          <a:noFill/>
          <a:ln>
            <a:noFill/>
          </a:ln>
        </p:spPr>
      </p:pic>
      <p:sp>
        <p:nvSpPr>
          <p:cNvPr id="488" name="Google Shape;488;p88"/>
          <p:cNvSpPr txBox="1"/>
          <p:nvPr/>
        </p:nvSpPr>
        <p:spPr>
          <a:xfrm>
            <a:off x="291005" y="2205567"/>
            <a:ext cx="24930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Seleccionamos la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opción de </a:t>
            </a:r>
            <a:r>
              <a:rPr b="1" i="0" lang="es" sz="1350" u="none" cap="none" strike="noStrike">
                <a:solidFill>
                  <a:srgbClr val="000000"/>
                </a:solidFill>
                <a:latin typeface="DM Sans"/>
                <a:ea typeface="DM Sans"/>
                <a:cs typeface="DM Sans"/>
                <a:sym typeface="DM Sans"/>
              </a:rPr>
              <a:t>Dispositivo</a:t>
            </a:r>
            <a:endParaRPr sz="1350">
              <a:latin typeface="DM Sans"/>
              <a:ea typeface="DM Sans"/>
              <a:cs typeface="DM Sans"/>
              <a:sym typeface="DM Sans"/>
            </a:endParaRPr>
          </a:p>
        </p:txBody>
      </p:sp>
      <p:grpSp>
        <p:nvGrpSpPr>
          <p:cNvPr id="489" name="Google Shape;489;p88"/>
          <p:cNvGrpSpPr/>
          <p:nvPr/>
        </p:nvGrpSpPr>
        <p:grpSpPr>
          <a:xfrm>
            <a:off x="8343126" y="136348"/>
            <a:ext cx="738900" cy="738900"/>
            <a:chOff x="473351" y="619523"/>
            <a:chExt cx="738900" cy="738900"/>
          </a:xfrm>
        </p:grpSpPr>
        <p:sp>
          <p:nvSpPr>
            <p:cNvPr id="490" name="Google Shape;490;p8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88"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9"/>
          <p:cNvSpPr txBox="1"/>
          <p:nvPr/>
        </p:nvSpPr>
        <p:spPr>
          <a:xfrm>
            <a:off x="1537500" y="432312"/>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rgbClr val="EAFF6A"/>
                </a:highlight>
                <a:latin typeface="DM Sans"/>
                <a:ea typeface="DM Sans"/>
                <a:cs typeface="DM Sans"/>
                <a:sym typeface="DM Sans"/>
              </a:rPr>
              <a:t>Empecemos</a:t>
            </a:r>
            <a:endParaRPr b="1" i="0" sz="4000" u="none" cap="none" strike="noStrike">
              <a:solidFill>
                <a:schemeClr val="dk1"/>
              </a:solidFill>
              <a:highlight>
                <a:srgbClr val="EAFF6A"/>
              </a:highlight>
              <a:latin typeface="DM Sans"/>
              <a:ea typeface="DM Sans"/>
              <a:cs typeface="DM Sans"/>
              <a:sym typeface="DM Sans"/>
            </a:endParaRPr>
          </a:p>
        </p:txBody>
      </p:sp>
      <p:pic>
        <p:nvPicPr>
          <p:cNvPr id="497" name="Google Shape;497;p89"/>
          <p:cNvPicPr preferRelativeResize="0"/>
          <p:nvPr/>
        </p:nvPicPr>
        <p:blipFill rotWithShape="1">
          <a:blip r:embed="rId3">
            <a:alphaModFix/>
          </a:blip>
          <a:srcRect b="0" l="0" r="0" t="0"/>
          <a:stretch/>
        </p:blipFill>
        <p:spPr>
          <a:xfrm>
            <a:off x="2404533" y="1227666"/>
            <a:ext cx="4671432" cy="3364477"/>
          </a:xfrm>
          <a:prstGeom prst="rect">
            <a:avLst/>
          </a:prstGeom>
          <a:noFill/>
          <a:ln>
            <a:noFill/>
          </a:ln>
        </p:spPr>
      </p:pic>
      <p:sp>
        <p:nvSpPr>
          <p:cNvPr id="498" name="Google Shape;498;p89"/>
          <p:cNvSpPr txBox="1"/>
          <p:nvPr/>
        </p:nvSpPr>
        <p:spPr>
          <a:xfrm>
            <a:off x="202105" y="1171212"/>
            <a:ext cx="20058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Creamos un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Nuevo Diagrama</a:t>
            </a:r>
            <a:endParaRPr b="1" i="0" sz="1350" u="none" cap="none" strike="noStrike">
              <a:solidFill>
                <a:srgbClr val="000000"/>
              </a:solidFill>
              <a:latin typeface="DM Sans"/>
              <a:ea typeface="DM Sans"/>
              <a:cs typeface="DM Sans"/>
              <a:sym typeface="DM Sans"/>
            </a:endParaRPr>
          </a:p>
        </p:txBody>
      </p:sp>
      <p:grpSp>
        <p:nvGrpSpPr>
          <p:cNvPr id="499" name="Google Shape;499;p89"/>
          <p:cNvGrpSpPr/>
          <p:nvPr/>
        </p:nvGrpSpPr>
        <p:grpSpPr>
          <a:xfrm>
            <a:off x="8343126" y="136348"/>
            <a:ext cx="738900" cy="738900"/>
            <a:chOff x="473351" y="619523"/>
            <a:chExt cx="738900" cy="738900"/>
          </a:xfrm>
        </p:grpSpPr>
        <p:sp>
          <p:nvSpPr>
            <p:cNvPr id="500" name="Google Shape;500;p8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 name="Google Shape;501;p89"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90"/>
          <p:cNvSpPr txBox="1"/>
          <p:nvPr/>
        </p:nvSpPr>
        <p:spPr>
          <a:xfrm>
            <a:off x="1537500" y="432312"/>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rgbClr val="EAFF6A"/>
                </a:highlight>
                <a:latin typeface="DM Sans"/>
                <a:ea typeface="DM Sans"/>
                <a:cs typeface="DM Sans"/>
                <a:sym typeface="DM Sans"/>
              </a:rPr>
              <a:t>Empecemos</a:t>
            </a:r>
            <a:endParaRPr b="1" i="0" sz="4000" u="none" cap="none" strike="noStrike">
              <a:solidFill>
                <a:schemeClr val="dk1"/>
              </a:solidFill>
              <a:highlight>
                <a:srgbClr val="EAFF6A"/>
              </a:highlight>
              <a:latin typeface="DM Sans"/>
              <a:ea typeface="DM Sans"/>
              <a:cs typeface="DM Sans"/>
              <a:sym typeface="DM Sans"/>
            </a:endParaRPr>
          </a:p>
        </p:txBody>
      </p:sp>
      <p:pic>
        <p:nvPicPr>
          <p:cNvPr id="507" name="Google Shape;507;p90"/>
          <p:cNvPicPr preferRelativeResize="0"/>
          <p:nvPr/>
        </p:nvPicPr>
        <p:blipFill rotWithShape="1">
          <a:blip r:embed="rId3">
            <a:alphaModFix/>
          </a:blip>
          <a:srcRect b="0" l="0" r="0" t="0"/>
          <a:stretch/>
        </p:blipFill>
        <p:spPr>
          <a:xfrm>
            <a:off x="2264832" y="1171212"/>
            <a:ext cx="5050463" cy="3835086"/>
          </a:xfrm>
          <a:prstGeom prst="rect">
            <a:avLst/>
          </a:prstGeom>
          <a:noFill/>
          <a:ln>
            <a:noFill/>
          </a:ln>
        </p:spPr>
      </p:pic>
      <p:sp>
        <p:nvSpPr>
          <p:cNvPr id="508" name="Google Shape;508;p90"/>
          <p:cNvSpPr txBox="1"/>
          <p:nvPr/>
        </p:nvSpPr>
        <p:spPr>
          <a:xfrm>
            <a:off x="207001" y="1309947"/>
            <a:ext cx="2057700" cy="923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Seleccionamos</a:t>
            </a:r>
            <a:endParaRPr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la opci</a:t>
            </a:r>
            <a:r>
              <a:rPr lang="es" sz="1350">
                <a:latin typeface="DM Sans"/>
                <a:ea typeface="DM Sans"/>
                <a:cs typeface="DM Sans"/>
                <a:sym typeface="DM Sans"/>
              </a:rPr>
              <a:t>ón</a:t>
            </a:r>
            <a:r>
              <a:rPr i="0" lang="es" sz="1350" u="none" cap="none" strike="noStrike">
                <a:solidFill>
                  <a:srgbClr val="000000"/>
                </a:solidFill>
                <a:latin typeface="DM Sans"/>
                <a:ea typeface="DM Sans"/>
                <a:cs typeface="DM Sans"/>
                <a:sym typeface="DM Sans"/>
              </a:rPr>
              <a:t> de </a:t>
            </a:r>
            <a:endParaRPr sz="1350">
              <a:latin typeface="DM Sans"/>
              <a:ea typeface="DM Sans"/>
              <a:cs typeface="DM Sans"/>
              <a:sym typeface="DM Sans"/>
            </a:endParaRPr>
          </a:p>
          <a:p>
            <a:pPr indent="0" lvl="0" marL="0" marR="0" rtl="0" algn="just">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Diagrama </a:t>
            </a:r>
            <a:endParaRPr sz="1350">
              <a:latin typeface="DM Sans"/>
              <a:ea typeface="DM Sans"/>
              <a:cs typeface="DM Sans"/>
              <a:sym typeface="DM Sans"/>
            </a:endParaRPr>
          </a:p>
          <a:p>
            <a:pPr indent="0" lvl="0" marL="0" marR="0" rtl="0" algn="just">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de Clases</a:t>
            </a:r>
            <a:endParaRPr b="1" i="0" sz="1350" u="none" cap="none" strike="noStrike">
              <a:solidFill>
                <a:srgbClr val="000000"/>
              </a:solidFill>
              <a:latin typeface="DM Sans"/>
              <a:ea typeface="DM Sans"/>
              <a:cs typeface="DM Sans"/>
              <a:sym typeface="DM Sans"/>
            </a:endParaRPr>
          </a:p>
        </p:txBody>
      </p:sp>
      <p:grpSp>
        <p:nvGrpSpPr>
          <p:cNvPr id="509" name="Google Shape;509;p90"/>
          <p:cNvGrpSpPr/>
          <p:nvPr/>
        </p:nvGrpSpPr>
        <p:grpSpPr>
          <a:xfrm>
            <a:off x="8343126" y="136348"/>
            <a:ext cx="738900" cy="738900"/>
            <a:chOff x="473351" y="619523"/>
            <a:chExt cx="738900" cy="738900"/>
          </a:xfrm>
        </p:grpSpPr>
        <p:sp>
          <p:nvSpPr>
            <p:cNvPr id="510" name="Google Shape;510;p9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90"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91"/>
          <p:cNvSpPr txBox="1"/>
          <p:nvPr/>
        </p:nvSpPr>
        <p:spPr>
          <a:xfrm>
            <a:off x="1537500" y="432312"/>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rgbClr val="EAFF6A"/>
                </a:highlight>
                <a:latin typeface="DM Sans"/>
                <a:ea typeface="DM Sans"/>
                <a:cs typeface="DM Sans"/>
                <a:sym typeface="DM Sans"/>
              </a:rPr>
              <a:t>Empecemos</a:t>
            </a:r>
            <a:endParaRPr b="1" i="0" sz="4000" u="none" cap="none" strike="noStrike">
              <a:solidFill>
                <a:schemeClr val="dk1"/>
              </a:solidFill>
              <a:highlight>
                <a:srgbClr val="EAFF6A"/>
              </a:highlight>
              <a:latin typeface="DM Sans"/>
              <a:ea typeface="DM Sans"/>
              <a:cs typeface="DM Sans"/>
              <a:sym typeface="DM Sans"/>
            </a:endParaRPr>
          </a:p>
        </p:txBody>
      </p:sp>
      <p:pic>
        <p:nvPicPr>
          <p:cNvPr id="517" name="Google Shape;517;p91"/>
          <p:cNvPicPr preferRelativeResize="0"/>
          <p:nvPr/>
        </p:nvPicPr>
        <p:blipFill rotWithShape="1">
          <a:blip r:embed="rId3">
            <a:alphaModFix/>
          </a:blip>
          <a:srcRect b="0" l="0" r="0" t="0"/>
          <a:stretch/>
        </p:blipFill>
        <p:spPr>
          <a:xfrm>
            <a:off x="2095499" y="1309947"/>
            <a:ext cx="5564750" cy="3461914"/>
          </a:xfrm>
          <a:prstGeom prst="rect">
            <a:avLst/>
          </a:prstGeom>
          <a:noFill/>
          <a:ln>
            <a:noFill/>
          </a:ln>
        </p:spPr>
      </p:pic>
      <p:sp>
        <p:nvSpPr>
          <p:cNvPr id="518" name="Google Shape;518;p91"/>
          <p:cNvSpPr txBox="1"/>
          <p:nvPr/>
        </p:nvSpPr>
        <p:spPr>
          <a:xfrm>
            <a:off x="207001" y="1309947"/>
            <a:ext cx="2057700" cy="1131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Elegimos una </a:t>
            </a:r>
            <a:endParaRPr b="1"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ruta en nuestro</a:t>
            </a:r>
            <a:endParaRPr sz="1350">
              <a:latin typeface="DM Sans"/>
              <a:ea typeface="DM Sans"/>
              <a:cs typeface="DM Sans"/>
              <a:sym typeface="DM Sans"/>
            </a:endParaRPr>
          </a:p>
          <a:p>
            <a:pPr indent="0" lvl="0" marL="0" marR="0" rtl="0" algn="just">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ordenador,</a:t>
            </a:r>
            <a:endParaRPr sz="1350">
              <a:latin typeface="DM Sans"/>
              <a:ea typeface="DM Sans"/>
              <a:cs typeface="DM Sans"/>
              <a:sym typeface="DM Sans"/>
            </a:endParaRPr>
          </a:p>
          <a:p>
            <a:pPr indent="0" lvl="0" marL="0" marR="0" rtl="0" algn="just">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por ejemplo:</a:t>
            </a:r>
            <a:endParaRPr sz="1350">
              <a:latin typeface="DM Sans"/>
              <a:ea typeface="DM Sans"/>
              <a:cs typeface="DM Sans"/>
              <a:sym typeface="DM Sans"/>
            </a:endParaRPr>
          </a:p>
          <a:p>
            <a:pPr indent="0" lvl="0" marL="0" marR="0" rtl="0" algn="just">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el </a:t>
            </a:r>
            <a:r>
              <a:rPr b="1" i="0" lang="es" sz="1350" u="none" cap="none" strike="noStrike">
                <a:solidFill>
                  <a:srgbClr val="000000"/>
                </a:solidFill>
                <a:latin typeface="DM Sans"/>
                <a:ea typeface="DM Sans"/>
                <a:cs typeface="DM Sans"/>
                <a:sym typeface="DM Sans"/>
              </a:rPr>
              <a:t>Escritorio</a:t>
            </a:r>
            <a:endParaRPr b="1" i="0" sz="1350" u="none" cap="none" strike="noStrike">
              <a:solidFill>
                <a:srgbClr val="000000"/>
              </a:solidFill>
              <a:latin typeface="DM Sans"/>
              <a:ea typeface="DM Sans"/>
              <a:cs typeface="DM Sans"/>
              <a:sym typeface="DM Sans"/>
            </a:endParaRPr>
          </a:p>
        </p:txBody>
      </p:sp>
      <p:grpSp>
        <p:nvGrpSpPr>
          <p:cNvPr id="519" name="Google Shape;519;p91"/>
          <p:cNvGrpSpPr/>
          <p:nvPr/>
        </p:nvGrpSpPr>
        <p:grpSpPr>
          <a:xfrm>
            <a:off x="8343126" y="136348"/>
            <a:ext cx="738900" cy="738900"/>
            <a:chOff x="473351" y="619523"/>
            <a:chExt cx="738900" cy="738900"/>
          </a:xfrm>
        </p:grpSpPr>
        <p:sp>
          <p:nvSpPr>
            <p:cNvPr id="520" name="Google Shape;520;p9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91"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92"/>
          <p:cNvSpPr txBox="1"/>
          <p:nvPr/>
        </p:nvSpPr>
        <p:spPr>
          <a:xfrm>
            <a:off x="1537500" y="432312"/>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rgbClr val="EAFF6A"/>
                </a:highlight>
                <a:latin typeface="DM Sans"/>
                <a:ea typeface="DM Sans"/>
                <a:cs typeface="DM Sans"/>
                <a:sym typeface="DM Sans"/>
              </a:rPr>
              <a:t>Empecemos</a:t>
            </a:r>
            <a:endParaRPr b="1" i="0" sz="4000" u="none" cap="none" strike="noStrike">
              <a:solidFill>
                <a:schemeClr val="dk1"/>
              </a:solidFill>
              <a:highlight>
                <a:srgbClr val="EAFF6A"/>
              </a:highlight>
              <a:latin typeface="DM Sans"/>
              <a:ea typeface="DM Sans"/>
              <a:cs typeface="DM Sans"/>
              <a:sym typeface="DM Sans"/>
            </a:endParaRPr>
          </a:p>
        </p:txBody>
      </p:sp>
      <p:pic>
        <p:nvPicPr>
          <p:cNvPr id="527" name="Google Shape;527;p92"/>
          <p:cNvPicPr preferRelativeResize="0"/>
          <p:nvPr/>
        </p:nvPicPr>
        <p:blipFill rotWithShape="1">
          <a:blip r:embed="rId3">
            <a:alphaModFix/>
          </a:blip>
          <a:srcRect b="0" l="0" r="0" t="0"/>
          <a:stretch/>
        </p:blipFill>
        <p:spPr>
          <a:xfrm>
            <a:off x="1973166" y="1224129"/>
            <a:ext cx="6405033" cy="3392574"/>
          </a:xfrm>
          <a:prstGeom prst="rect">
            <a:avLst/>
          </a:prstGeom>
          <a:noFill/>
          <a:ln>
            <a:noFill/>
          </a:ln>
        </p:spPr>
      </p:pic>
      <p:sp>
        <p:nvSpPr>
          <p:cNvPr id="528" name="Google Shape;528;p92"/>
          <p:cNvSpPr txBox="1"/>
          <p:nvPr/>
        </p:nvSpPr>
        <p:spPr>
          <a:xfrm>
            <a:off x="207000" y="1309950"/>
            <a:ext cx="1766100" cy="154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s" sz="1350">
                <a:latin typeface="DM Sans"/>
                <a:ea typeface="DM Sans"/>
                <a:cs typeface="DM Sans"/>
                <a:sym typeface="DM Sans"/>
              </a:rPr>
              <a:t>¡</a:t>
            </a:r>
            <a:r>
              <a:rPr b="1" i="0" lang="es" sz="1350" u="none" cap="none" strike="noStrike">
                <a:solidFill>
                  <a:srgbClr val="000000"/>
                </a:solidFill>
                <a:latin typeface="DM Sans"/>
                <a:ea typeface="DM Sans"/>
                <a:cs typeface="DM Sans"/>
                <a:sym typeface="DM Sans"/>
              </a:rPr>
              <a:t>Listo!</a:t>
            </a:r>
            <a:endParaRPr sz="1350">
              <a:latin typeface="DM Sans"/>
              <a:ea typeface="DM Sans"/>
              <a:cs typeface="DM Sans"/>
              <a:sym typeface="DM Sans"/>
            </a:endParaRPr>
          </a:p>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ahora podemos</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borrar todos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aquellos componentes</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que no necesitemos</a:t>
            </a:r>
            <a:endParaRPr i="0" sz="1350" u="none" cap="none" strike="noStrike">
              <a:solidFill>
                <a:srgbClr val="000000"/>
              </a:solidFill>
              <a:latin typeface="DM Sans"/>
              <a:ea typeface="DM Sans"/>
              <a:cs typeface="DM Sans"/>
              <a:sym typeface="DM Sans"/>
            </a:endParaRPr>
          </a:p>
        </p:txBody>
      </p:sp>
      <p:grpSp>
        <p:nvGrpSpPr>
          <p:cNvPr id="529" name="Google Shape;529;p92"/>
          <p:cNvGrpSpPr/>
          <p:nvPr/>
        </p:nvGrpSpPr>
        <p:grpSpPr>
          <a:xfrm>
            <a:off x="8343126" y="136348"/>
            <a:ext cx="738900" cy="738900"/>
            <a:chOff x="473351" y="619523"/>
            <a:chExt cx="738900" cy="738900"/>
          </a:xfrm>
        </p:grpSpPr>
        <p:sp>
          <p:nvSpPr>
            <p:cNvPr id="530" name="Google Shape;530;p9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92"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537" name="Google Shape;537;p9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93"/>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539" name="Google Shape;539;p93"/>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540" name="Google Shape;540;p93"/>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pSp>
        <p:nvGrpSpPr>
          <p:cNvPr id="545" name="Google Shape;545;p94"/>
          <p:cNvGrpSpPr/>
          <p:nvPr/>
        </p:nvGrpSpPr>
        <p:grpSpPr>
          <a:xfrm>
            <a:off x="4202556" y="994173"/>
            <a:ext cx="738900" cy="738900"/>
            <a:chOff x="974706" y="2467173"/>
            <a:chExt cx="738900" cy="738900"/>
          </a:xfrm>
        </p:grpSpPr>
        <p:sp>
          <p:nvSpPr>
            <p:cNvPr id="546" name="Google Shape;546;p9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7" name="Google Shape;547;p9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48" name="Google Shape;548;p94"/>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Nuestro primer DC</a:t>
            </a:r>
            <a:endParaRPr b="1" i="0" sz="4000" u="none" cap="none" strike="noStrike">
              <a:solidFill>
                <a:schemeClr val="dk1"/>
              </a:solidFill>
              <a:highlight>
                <a:srgbClr val="EAFF6A"/>
              </a:highlight>
              <a:latin typeface="DM Sans"/>
              <a:ea typeface="DM Sans"/>
              <a:cs typeface="DM Sans"/>
              <a:sym typeface="DM Sans"/>
            </a:endParaRPr>
          </a:p>
        </p:txBody>
      </p:sp>
      <p:sp>
        <p:nvSpPr>
          <p:cNvPr id="549" name="Google Shape;549;p9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30 minutos</a:t>
            </a:r>
            <a:endParaRPr b="1" sz="2000">
              <a:solidFill>
                <a:srgbClr val="83AEFB"/>
              </a:solidFill>
              <a:latin typeface="DM Sans"/>
              <a:ea typeface="DM Sans"/>
              <a:cs typeface="DM Sans"/>
              <a:sym typeface="DM Sans"/>
            </a:endParaRPr>
          </a:p>
        </p:txBody>
      </p:sp>
      <p:sp>
        <p:nvSpPr>
          <p:cNvPr id="550" name="Google Shape;550;p94"/>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Crear un diagrama de clases utilizando DrawIO.</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50"/>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185" name="Google Shape;185;p50"/>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186" name="Google Shape;186;p50"/>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187" name="Google Shape;187;p50"/>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188" name="Google Shape;188;p50"/>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89" name="Google Shape;189;p50"/>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11</a:t>
            </a:r>
            <a:endParaRPr b="1" i="0" sz="1600" u="none" cap="none" strike="noStrike">
              <a:solidFill>
                <a:srgbClr val="999999"/>
              </a:solidFill>
              <a:latin typeface="DM Sans"/>
              <a:ea typeface="DM Sans"/>
              <a:cs typeface="DM Sans"/>
              <a:sym typeface="DM Sans"/>
            </a:endParaRPr>
          </a:p>
        </p:txBody>
      </p:sp>
      <p:cxnSp>
        <p:nvCxnSpPr>
          <p:cNvPr id="190" name="Google Shape;190;p50"/>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91" name="Google Shape;191;p50"/>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 sz="1500" u="none" cap="none" strike="noStrike">
                <a:solidFill>
                  <a:srgbClr val="999999"/>
                </a:solidFill>
                <a:latin typeface="DM Sans"/>
                <a:ea typeface="DM Sans"/>
                <a:cs typeface="DM Sans"/>
                <a:sym typeface="DM Sans"/>
              </a:rPr>
              <a:t>Excepciones</a:t>
            </a:r>
            <a:endParaRPr b="1" i="0" sz="1500" u="none" cap="none" strike="noStrike">
              <a:solidFill>
                <a:srgbClr val="999999"/>
              </a:solidFill>
              <a:latin typeface="DM Sans"/>
              <a:ea typeface="DM Sans"/>
              <a:cs typeface="DM Sans"/>
              <a:sym typeface="DM Sans"/>
            </a:endParaRPr>
          </a:p>
        </p:txBody>
      </p:sp>
      <p:sp>
        <p:nvSpPr>
          <p:cNvPr id="192" name="Google Shape;192;p50"/>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 sz="1200" u="none" cap="none" strike="noStrike">
                <a:solidFill>
                  <a:schemeClr val="lt1"/>
                </a:solidFill>
                <a:latin typeface="DM Sans"/>
                <a:ea typeface="DM Sans"/>
                <a:cs typeface="DM Sans"/>
                <a:sym typeface="DM Sans"/>
              </a:rPr>
              <a:t>12</a:t>
            </a:r>
            <a:endParaRPr b="1" i="0" sz="1600" u="none" cap="none" strike="noStrike">
              <a:solidFill>
                <a:schemeClr val="lt1"/>
              </a:solidFill>
              <a:latin typeface="DM Sans"/>
              <a:ea typeface="DM Sans"/>
              <a:cs typeface="DM Sans"/>
              <a:sym typeface="DM Sans"/>
            </a:endParaRPr>
          </a:p>
        </p:txBody>
      </p:sp>
      <p:cxnSp>
        <p:nvCxnSpPr>
          <p:cNvPr id="193" name="Google Shape;193;p50"/>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94" name="Google Shape;194;p50"/>
          <p:cNvSpPr txBox="1"/>
          <p:nvPr/>
        </p:nvSpPr>
        <p:spPr>
          <a:xfrm>
            <a:off x="3592650"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Programación Orientada a Objetos  I</a:t>
            </a:r>
            <a:endParaRPr b="1" i="0" sz="1500" u="none" cap="none" strike="noStrike">
              <a:solidFill>
                <a:srgbClr val="EAFF6A"/>
              </a:solidFill>
              <a:latin typeface="DM Sans"/>
              <a:ea typeface="DM Sans"/>
              <a:cs typeface="DM Sans"/>
              <a:sym typeface="DM Sans"/>
            </a:endParaRPr>
          </a:p>
        </p:txBody>
      </p:sp>
      <p:sp>
        <p:nvSpPr>
          <p:cNvPr id="195" name="Google Shape;195;p50"/>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13</a:t>
            </a:r>
            <a:endParaRPr b="1" i="0" sz="1600" u="none" cap="none" strike="noStrike">
              <a:solidFill>
                <a:srgbClr val="999999"/>
              </a:solidFill>
              <a:latin typeface="DM Sans"/>
              <a:ea typeface="DM Sans"/>
              <a:cs typeface="DM Sans"/>
              <a:sym typeface="DM Sans"/>
            </a:endParaRPr>
          </a:p>
        </p:txBody>
      </p:sp>
      <p:cxnSp>
        <p:nvCxnSpPr>
          <p:cNvPr id="196" name="Google Shape;196;p50"/>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97" name="Google Shape;197;p50"/>
          <p:cNvSpPr txBox="1"/>
          <p:nvPr/>
        </p:nvSpPr>
        <p:spPr>
          <a:xfrm>
            <a:off x="5865175"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Programación orientada a objetos II</a:t>
            </a:r>
            <a:endParaRPr b="1" i="0" sz="1500" u="none" cap="none" strike="noStrike">
              <a:solidFill>
                <a:srgbClr val="999999"/>
              </a:solidFill>
              <a:latin typeface="DM Sans"/>
              <a:ea typeface="DM Sans"/>
              <a:cs typeface="DM Sans"/>
              <a:sym typeface="DM Sans"/>
            </a:endParaRPr>
          </a:p>
        </p:txBody>
      </p:sp>
      <p:cxnSp>
        <p:nvCxnSpPr>
          <p:cNvPr id="198" name="Google Shape;198;p50"/>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99" name="Google Shape;199;p50"/>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200" name="Google Shape;200;p50"/>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201" name="Google Shape;201;p50"/>
          <p:cNvSpPr txBox="1"/>
          <p:nvPr/>
        </p:nvSpPr>
        <p:spPr>
          <a:xfrm>
            <a:off x="1395275"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Errores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Excepciones</a:t>
            </a:r>
            <a:endParaRPr b="0" i="0" sz="120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b="0" i="0" sz="1200" u="none" cap="none" strike="noStrike">
              <a:solidFill>
                <a:schemeClr val="lt1"/>
              </a:solidFill>
              <a:latin typeface="DM Sans"/>
              <a:ea typeface="DM Sans"/>
              <a:cs typeface="DM Sans"/>
              <a:sym typeface="DM Sans"/>
            </a:endParaRPr>
          </a:p>
        </p:txBody>
      </p:sp>
      <p:sp>
        <p:nvSpPr>
          <p:cNvPr id="202" name="Google Shape;202;p50"/>
          <p:cNvSpPr txBox="1"/>
          <p:nvPr/>
        </p:nvSpPr>
        <p:spPr>
          <a:xfrm>
            <a:off x="5865150" y="2667575"/>
            <a:ext cx="1928700" cy="1621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Clases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Atributos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Métodos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Clases anidadas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Encapsulamiento</a:t>
            </a:r>
            <a:endParaRPr sz="1200">
              <a:solidFill>
                <a:schemeClr val="lt1"/>
              </a:solidFill>
              <a:latin typeface="DM Sans"/>
              <a:ea typeface="DM Sans"/>
              <a:cs typeface="DM Sans"/>
              <a:sym typeface="DM Sans"/>
            </a:endParaRPr>
          </a:p>
        </p:txBody>
      </p:sp>
      <p:sp>
        <p:nvSpPr>
          <p:cNvPr id="203" name="Google Shape;203;p50"/>
          <p:cNvSpPr txBox="1"/>
          <p:nvPr/>
        </p:nvSpPr>
        <p:spPr>
          <a:xfrm>
            <a:off x="3675513" y="2972363"/>
            <a:ext cx="16461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¿Qué es la POO?</a:t>
            </a:r>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Relaciones entre clases</a:t>
            </a:r>
            <a:endParaRPr b="0" i="0" sz="1200" u="none" cap="none" strike="noStrike">
              <a:solidFill>
                <a:srgbClr val="83AEFB"/>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grpSp>
        <p:nvGrpSpPr>
          <p:cNvPr id="555" name="Google Shape;555;p95"/>
          <p:cNvGrpSpPr/>
          <p:nvPr/>
        </p:nvGrpSpPr>
        <p:grpSpPr>
          <a:xfrm>
            <a:off x="457347" y="468297"/>
            <a:ext cx="431074" cy="431074"/>
            <a:chOff x="974706" y="2467173"/>
            <a:chExt cx="738900" cy="738900"/>
          </a:xfrm>
        </p:grpSpPr>
        <p:sp>
          <p:nvSpPr>
            <p:cNvPr id="556" name="Google Shape;556;p9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7" name="Google Shape;557;p9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58" name="Google Shape;558;p95"/>
          <p:cNvSpPr txBox="1"/>
          <p:nvPr/>
        </p:nvSpPr>
        <p:spPr>
          <a:xfrm>
            <a:off x="457347" y="102790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Nuestro primer DC</a:t>
            </a:r>
            <a:endParaRPr b="1" i="0" sz="4000" u="none" cap="none" strike="noStrike">
              <a:solidFill>
                <a:schemeClr val="dk1"/>
              </a:solidFill>
              <a:latin typeface="DM Sans"/>
              <a:ea typeface="DM Sans"/>
              <a:cs typeface="DM Sans"/>
              <a:sym typeface="DM Sans"/>
            </a:endParaRPr>
          </a:p>
        </p:txBody>
      </p:sp>
      <p:pic>
        <p:nvPicPr>
          <p:cNvPr id="559" name="Google Shape;559;p9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60" name="Google Shape;560;p95"/>
          <p:cNvSpPr txBox="1"/>
          <p:nvPr/>
        </p:nvSpPr>
        <p:spPr>
          <a:xfrm>
            <a:off x="457345" y="1869647"/>
            <a:ext cx="7840800" cy="2574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Representa mediante un diagrama de clases el siguiente escenario:</a:t>
            </a:r>
            <a:endParaRPr sz="1350">
              <a:latin typeface="DM Sans"/>
              <a:ea typeface="DM Sans"/>
              <a:cs typeface="DM Sans"/>
              <a:sym typeface="DM Sans"/>
            </a:endParaRPr>
          </a:p>
          <a:p>
            <a:pPr indent="0" lvl="0" marL="0" marR="0" rtl="0" algn="just">
              <a:lnSpc>
                <a:spcPct val="100000"/>
              </a:lnSpc>
              <a:spcBef>
                <a:spcPts val="0"/>
              </a:spcBef>
              <a:spcAft>
                <a:spcPts val="0"/>
              </a:spcAft>
              <a:buNone/>
            </a:pPr>
            <a:r>
              <a:t/>
            </a:r>
            <a:endParaRPr sz="1350">
              <a:latin typeface="DM Sans"/>
              <a:ea typeface="DM Sans"/>
              <a:cs typeface="DM Sans"/>
              <a:sym typeface="DM Sans"/>
            </a:endParaRPr>
          </a:p>
          <a:p>
            <a:pPr indent="0" lvl="0" marL="0" marR="0" rtl="0" algn="just">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Una aplicación necesita almacenar información sobre empresas, sus empleados y sus clientes. Ambos se caracterizan por su nombre y edad y derivan de una clase llamada Persona.</a:t>
            </a:r>
            <a:endParaRPr sz="1350">
              <a:latin typeface="DM Sans"/>
              <a:ea typeface="DM Sans"/>
              <a:cs typeface="DM Sans"/>
              <a:sym typeface="DM Sans"/>
            </a:endParaRPr>
          </a:p>
          <a:p>
            <a:pPr indent="0" lvl="0" marL="457200" marR="0" rtl="0" algn="just">
              <a:lnSpc>
                <a:spcPct val="100000"/>
              </a:lnSpc>
              <a:spcBef>
                <a:spcPts val="0"/>
              </a:spcBef>
              <a:spcAft>
                <a:spcPts val="0"/>
              </a:spcAft>
              <a:buNone/>
            </a:pPr>
            <a:r>
              <a:t/>
            </a:r>
            <a:endParaRPr sz="1350">
              <a:latin typeface="DM Sans"/>
              <a:ea typeface="DM Sans"/>
              <a:cs typeface="DM Sans"/>
              <a:sym typeface="DM Sans"/>
            </a:endParaRPr>
          </a:p>
          <a:p>
            <a:pPr indent="-269875" lvl="0" marL="285750" marR="0" rtl="0" algn="just">
              <a:lnSpc>
                <a:spcPct val="100000"/>
              </a:lnSpc>
              <a:spcBef>
                <a:spcPts val="0"/>
              </a:spcBef>
              <a:spcAft>
                <a:spcPts val="0"/>
              </a:spcAft>
              <a:buClr>
                <a:srgbClr val="EA90FF"/>
              </a:buClr>
              <a:buSzPts val="1350"/>
              <a:buFont typeface="DM Sans"/>
              <a:buChar char="✔"/>
            </a:pPr>
            <a:r>
              <a:rPr i="0" lang="es" sz="1350" u="none" cap="none" strike="noStrike">
                <a:solidFill>
                  <a:srgbClr val="000000"/>
                </a:solidFill>
                <a:latin typeface="DM Sans"/>
                <a:ea typeface="DM Sans"/>
                <a:cs typeface="DM Sans"/>
                <a:sym typeface="DM Sans"/>
              </a:rPr>
              <a:t>Los empleados tienen un sueldo bruto, los empleados que son directivos tienen una categoría, así como un conjunto de empleados subordinados.</a:t>
            </a:r>
            <a:endParaRPr i="0" sz="1350" u="none" cap="none" strike="noStrike">
              <a:solidFill>
                <a:srgbClr val="000000"/>
              </a:solidFill>
              <a:latin typeface="DM Sans"/>
              <a:ea typeface="DM Sans"/>
              <a:cs typeface="DM Sans"/>
              <a:sym typeface="DM Sans"/>
            </a:endParaRPr>
          </a:p>
          <a:p>
            <a:pPr indent="0" lvl="0" marL="457200" marR="0" rtl="0" algn="just">
              <a:lnSpc>
                <a:spcPct val="100000"/>
              </a:lnSpc>
              <a:spcBef>
                <a:spcPts val="0"/>
              </a:spcBef>
              <a:spcAft>
                <a:spcPts val="0"/>
              </a:spcAft>
              <a:buNone/>
            </a:pPr>
            <a:r>
              <a:t/>
            </a:r>
            <a:endParaRPr sz="1350">
              <a:latin typeface="DM Sans"/>
              <a:ea typeface="DM Sans"/>
              <a:cs typeface="DM Sans"/>
              <a:sym typeface="DM Sans"/>
            </a:endParaRPr>
          </a:p>
          <a:p>
            <a:pPr indent="-269875" lvl="0" marL="285750" marR="0" rtl="0" algn="just">
              <a:lnSpc>
                <a:spcPct val="100000"/>
              </a:lnSpc>
              <a:spcBef>
                <a:spcPts val="0"/>
              </a:spcBef>
              <a:spcAft>
                <a:spcPts val="0"/>
              </a:spcAft>
              <a:buClr>
                <a:srgbClr val="EA90FF"/>
              </a:buClr>
              <a:buSzPts val="1350"/>
              <a:buFont typeface="DM Sans"/>
              <a:buChar char="✔"/>
            </a:pPr>
            <a:r>
              <a:rPr i="0" lang="es" sz="1350" u="none" cap="none" strike="noStrike">
                <a:solidFill>
                  <a:srgbClr val="000000"/>
                </a:solidFill>
                <a:latin typeface="DM Sans"/>
                <a:ea typeface="DM Sans"/>
                <a:cs typeface="DM Sans"/>
                <a:sym typeface="DM Sans"/>
              </a:rPr>
              <a:t>De los clientes además se necesita conocer su teléfono de contacto.</a:t>
            </a:r>
            <a:endParaRPr sz="1350">
              <a:latin typeface="DM Sans"/>
              <a:ea typeface="DM Sans"/>
              <a:cs typeface="DM Sans"/>
              <a:sym typeface="DM Sans"/>
            </a:endParaRPr>
          </a:p>
          <a:p>
            <a:pPr indent="0" lvl="0" marL="457200" marR="0" rtl="0" algn="just">
              <a:lnSpc>
                <a:spcPct val="150000"/>
              </a:lnSpc>
              <a:spcBef>
                <a:spcPts val="0"/>
              </a:spcBef>
              <a:spcAft>
                <a:spcPts val="0"/>
              </a:spcAft>
              <a:buNone/>
            </a:pPr>
            <a:r>
              <a:t/>
            </a:r>
            <a:endParaRPr sz="1350">
              <a:latin typeface="DM Sans"/>
              <a:ea typeface="DM Sans"/>
              <a:cs typeface="DM Sans"/>
              <a:sym typeface="DM Sans"/>
            </a:endParaRPr>
          </a:p>
          <a:p>
            <a:pPr indent="-269875" lvl="0" marL="285750" marR="0" rtl="0" algn="just">
              <a:lnSpc>
                <a:spcPct val="150000"/>
              </a:lnSpc>
              <a:spcBef>
                <a:spcPts val="0"/>
              </a:spcBef>
              <a:spcAft>
                <a:spcPts val="0"/>
              </a:spcAft>
              <a:buClr>
                <a:srgbClr val="EA90FF"/>
              </a:buClr>
              <a:buSzPts val="1350"/>
              <a:buFont typeface="DM Sans"/>
              <a:buChar char="✔"/>
            </a:pPr>
            <a:r>
              <a:rPr i="0" lang="es" sz="1350" u="none" cap="none" strike="noStrike">
                <a:solidFill>
                  <a:srgbClr val="000000"/>
                </a:solidFill>
                <a:latin typeface="DM Sans"/>
                <a:ea typeface="DM Sans"/>
                <a:cs typeface="DM Sans"/>
                <a:sym typeface="DM Sans"/>
              </a:rPr>
              <a:t>La aplicación necesita mostrar los datos de empleados y clientes.</a:t>
            </a:r>
            <a:endParaRPr sz="1350">
              <a:latin typeface="DM Sans"/>
              <a:ea typeface="DM Sans"/>
              <a:cs typeface="DM Sans"/>
              <a:sym typeface="DM Sans"/>
            </a:endParaRPr>
          </a:p>
        </p:txBody>
      </p:sp>
      <p:sp>
        <p:nvSpPr>
          <p:cNvPr id="561" name="Google Shape;561;p9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67" name="Google Shape;567;p96"/>
          <p:cNvSpPr txBox="1"/>
          <p:nvPr/>
        </p:nvSpPr>
        <p:spPr>
          <a:xfrm>
            <a:off x="473349" y="1626100"/>
            <a:ext cx="8298000" cy="3263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t>
            </a:r>
            <a:r>
              <a:rPr b="0" i="0" lang="es" sz="2500" u="none" cap="none" strike="noStrike">
                <a:solidFill>
                  <a:srgbClr val="B7B7B7"/>
                </a:solidFill>
                <a:latin typeface="DM Sans"/>
                <a:ea typeface="DM Sans"/>
                <a:cs typeface="DM Sans"/>
                <a:sym typeface="DM Sans"/>
              </a:rPr>
              <a:t>Por </a:t>
            </a:r>
            <a:r>
              <a:rPr lang="es" sz="2500">
                <a:solidFill>
                  <a:srgbClr val="B7B7B7"/>
                </a:solidFill>
                <a:latin typeface="DM Sans"/>
                <a:ea typeface="DM Sans"/>
                <a:cs typeface="DM Sans"/>
                <a:sym typeface="DM Sans"/>
              </a:rPr>
              <a:t>último</a:t>
            </a:r>
            <a:r>
              <a:rPr b="0" i="0" lang="es" sz="2500" u="none" cap="none" strike="noStrike">
                <a:solidFill>
                  <a:srgbClr val="B7B7B7"/>
                </a:solidFill>
                <a:latin typeface="DM Sans"/>
                <a:ea typeface="DM Sans"/>
                <a:cs typeface="DM Sans"/>
                <a:sym typeface="DM Sans"/>
              </a:rPr>
              <a:t>! Veamos un pequeño ejemplo de POO en Python.</a:t>
            </a:r>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2500"/>
              <a:buFont typeface="Arial"/>
              <a:buNone/>
            </a:pPr>
            <a:r>
              <a:rPr b="1" i="0" lang="es" sz="2500" u="none" cap="none" strike="noStrike">
                <a:solidFill>
                  <a:srgbClr val="B7B7B7"/>
                </a:solidFill>
                <a:latin typeface="DM Sans"/>
                <a:ea typeface="DM Sans"/>
                <a:cs typeface="DM Sans"/>
                <a:sym typeface="DM Sans"/>
              </a:rPr>
              <a:t>Importante:</a:t>
            </a:r>
            <a:r>
              <a:rPr b="0" i="0" lang="es" sz="2500" u="none" cap="none" strike="noStrike">
                <a:solidFill>
                  <a:srgbClr val="B7B7B7"/>
                </a:solidFill>
                <a:latin typeface="DM Sans"/>
                <a:ea typeface="DM Sans"/>
                <a:cs typeface="DM Sans"/>
                <a:sym typeface="DM Sans"/>
              </a:rPr>
              <a:t> El ejemplo que mostraremos a continuación es únicamente introductorio, en </a:t>
            </a:r>
            <a:r>
              <a:rPr lang="es" sz="2500">
                <a:solidFill>
                  <a:srgbClr val="B7B7B7"/>
                </a:solidFill>
                <a:latin typeface="DM Sans"/>
                <a:ea typeface="DM Sans"/>
                <a:cs typeface="DM Sans"/>
                <a:sym typeface="DM Sans"/>
              </a:rPr>
              <a:t>próximas</a:t>
            </a:r>
            <a:r>
              <a:rPr b="0" i="0" lang="es" sz="2500" u="none" cap="none" strike="noStrike">
                <a:solidFill>
                  <a:srgbClr val="B7B7B7"/>
                </a:solidFill>
                <a:latin typeface="DM Sans"/>
                <a:ea typeface="DM Sans"/>
                <a:cs typeface="DM Sans"/>
                <a:sym typeface="DM Sans"/>
              </a:rPr>
              <a:t> sesiones se profundizar</a:t>
            </a:r>
            <a:r>
              <a:rPr lang="es" sz="2500">
                <a:solidFill>
                  <a:srgbClr val="B7B7B7"/>
                </a:solidFill>
                <a:latin typeface="DM Sans"/>
                <a:ea typeface="DM Sans"/>
                <a:cs typeface="DM Sans"/>
                <a:sym typeface="DM Sans"/>
              </a:rPr>
              <a:t>á</a:t>
            </a:r>
            <a:r>
              <a:rPr b="0" i="0" lang="es" sz="2500" u="none" cap="none" strike="noStrike">
                <a:solidFill>
                  <a:srgbClr val="B7B7B7"/>
                </a:solidFill>
                <a:latin typeface="DM Sans"/>
                <a:ea typeface="DM Sans"/>
                <a:cs typeface="DM Sans"/>
                <a:sym typeface="DM Sans"/>
              </a:rPr>
              <a:t> en la </a:t>
            </a:r>
            <a:r>
              <a:rPr lang="es" sz="2500">
                <a:solidFill>
                  <a:srgbClr val="B7B7B7"/>
                </a:solidFill>
                <a:latin typeface="DM Sans"/>
                <a:ea typeface="DM Sans"/>
                <a:cs typeface="DM Sans"/>
                <a:sym typeface="DM Sans"/>
              </a:rPr>
              <a:t>temática</a:t>
            </a:r>
            <a:r>
              <a:rPr b="0" i="0" lang="es" sz="2500" u="none" cap="none" strike="noStrike">
                <a:solidFill>
                  <a:srgbClr val="B7B7B7"/>
                </a:solidFill>
                <a:latin typeface="DM Sans"/>
                <a:ea typeface="DM Sans"/>
                <a:cs typeface="DM Sans"/>
                <a:sym typeface="DM Sans"/>
              </a:rPr>
              <a:t> expuesta. </a:t>
            </a:r>
            <a:endParaRPr b="0" i="0" sz="2500" u="none" cap="none" strike="noStrike">
              <a:solidFill>
                <a:srgbClr val="B7B7B7"/>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2500"/>
              <a:buFont typeface="Arial"/>
              <a:buNone/>
            </a:pPr>
            <a:r>
              <a:rPr b="0" i="0" lang="es" sz="2500" u="sng" cap="none" strike="noStrike">
                <a:solidFill>
                  <a:schemeClr val="hlink"/>
                </a:solidFill>
                <a:latin typeface="DM Sans"/>
                <a:ea typeface="DM Sans"/>
                <a:cs typeface="DM Sans"/>
                <a:sym typeface="DM Sans"/>
                <a:hlinkClick r:id="rId3"/>
              </a:rPr>
              <a:t>Notebook: </a:t>
            </a:r>
            <a:r>
              <a:rPr b="1" i="1" lang="es" sz="2500" u="sng" cap="none" strike="noStrike">
                <a:solidFill>
                  <a:schemeClr val="hlink"/>
                </a:solidFill>
                <a:latin typeface="DM Sans"/>
                <a:ea typeface="DM Sans"/>
                <a:cs typeface="DM Sans"/>
                <a:sym typeface="DM Sans"/>
                <a:hlinkClick r:id="rId4"/>
              </a:rPr>
              <a:t>Clases_en_Python.ipynb</a:t>
            </a:r>
            <a:endParaRPr b="1" i="1" sz="2500" u="none" cap="none" strike="noStrike">
              <a:solidFill>
                <a:srgbClr val="B7B7B7"/>
              </a:solidFill>
              <a:latin typeface="DM Sans"/>
              <a:ea typeface="DM Sans"/>
              <a:cs typeface="DM Sans"/>
              <a:sym typeface="DM Sans"/>
            </a:endParaRPr>
          </a:p>
        </p:txBody>
      </p:sp>
      <p:grpSp>
        <p:nvGrpSpPr>
          <p:cNvPr id="568" name="Google Shape;568;p96"/>
          <p:cNvGrpSpPr/>
          <p:nvPr/>
        </p:nvGrpSpPr>
        <p:grpSpPr>
          <a:xfrm>
            <a:off x="473351" y="619523"/>
            <a:ext cx="738900" cy="738900"/>
            <a:chOff x="473351" y="619523"/>
            <a:chExt cx="738900" cy="738900"/>
          </a:xfrm>
        </p:grpSpPr>
        <p:sp>
          <p:nvSpPr>
            <p:cNvPr id="569" name="Google Shape;569;p9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0" name="Google Shape;570;p96"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581" name="Google Shape;581;p98"/>
          <p:cNvGrpSpPr/>
          <p:nvPr/>
        </p:nvGrpSpPr>
        <p:grpSpPr>
          <a:xfrm>
            <a:off x="4202550" y="994173"/>
            <a:ext cx="738900" cy="738900"/>
            <a:chOff x="4202550" y="994173"/>
            <a:chExt cx="738900" cy="738900"/>
          </a:xfrm>
        </p:grpSpPr>
        <p:sp>
          <p:nvSpPr>
            <p:cNvPr id="582" name="Google Shape;582;p9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83" name="Google Shape;583;p98"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589" name="Google Shape;589;p99"/>
          <p:cNvGrpSpPr/>
          <p:nvPr/>
        </p:nvGrpSpPr>
        <p:grpSpPr>
          <a:xfrm>
            <a:off x="457358" y="468285"/>
            <a:ext cx="431074" cy="431074"/>
            <a:chOff x="4202550" y="994173"/>
            <a:chExt cx="738900" cy="738900"/>
          </a:xfrm>
        </p:grpSpPr>
        <p:sp>
          <p:nvSpPr>
            <p:cNvPr id="590" name="Google Shape;590;p9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91" name="Google Shape;591;p99"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592" name="Google Shape;592;p9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593" name="Google Shape;593;p99"/>
          <p:cNvSpPr txBox="1"/>
          <p:nvPr/>
        </p:nvSpPr>
        <p:spPr>
          <a:xfrm>
            <a:off x="457350" y="1725800"/>
            <a:ext cx="3834600" cy="121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83AEFB"/>
              </a:buClr>
              <a:buSzPts val="1350"/>
              <a:buFont typeface="DM Sans"/>
              <a:buChar char="✓"/>
            </a:pPr>
            <a:r>
              <a:rPr b="0" i="0" lang="es" sz="1350" u="sng" cap="none" strike="noStrike">
                <a:solidFill>
                  <a:schemeClr val="hlink"/>
                </a:solidFill>
                <a:latin typeface="DM Sans"/>
                <a:ea typeface="DM Sans"/>
                <a:cs typeface="DM Sans"/>
                <a:sym typeface="DM Sans"/>
                <a:hlinkClick r:id="rId4"/>
              </a:rPr>
              <a:t>Ejemplo Clase</a:t>
            </a:r>
            <a:endParaRPr b="0" i="0" sz="1350" u="sng"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0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599" name="Google Shape;599;p100"/>
          <p:cNvSpPr txBox="1"/>
          <p:nvPr/>
        </p:nvSpPr>
        <p:spPr>
          <a:xfrm>
            <a:off x="2109143" y="2502363"/>
            <a:ext cx="4925700" cy="134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Programación Orientada a Objetos. </a:t>
            </a:r>
            <a:endParaRPr b="0" i="0" sz="1350" u="none" cap="none" strike="noStrike">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Relaciones entre clases. </a:t>
            </a:r>
            <a:endParaRPr b="0" i="0" sz="1350" u="none" cap="none" strike="noStrike">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Diagrama de clases.</a:t>
            </a:r>
            <a:endParaRPr b="0" i="0" sz="1350" u="none" cap="none" strike="noStrike">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Diferencia entre POO y Tradicional.</a:t>
            </a:r>
            <a:endParaRPr b="0" i="0" sz="1350" u="none" cap="none" strike="noStrike">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Ventajas de la POO.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103"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5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¿Qué es la POO?</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es la POO? </a:t>
            </a:r>
            <a:endParaRPr b="1" i="0" sz="4000" u="none" cap="none" strike="noStrike">
              <a:solidFill>
                <a:schemeClr val="dk1"/>
              </a:solidFill>
              <a:latin typeface="DM Sans"/>
              <a:ea typeface="DM Sans"/>
              <a:cs typeface="DM Sans"/>
              <a:sym typeface="DM Sans"/>
            </a:endParaRPr>
          </a:p>
        </p:txBody>
      </p:sp>
      <p:sp>
        <p:nvSpPr>
          <p:cNvPr id="214" name="Google Shape;214;p52"/>
          <p:cNvSpPr txBox="1"/>
          <p:nvPr/>
        </p:nvSpPr>
        <p:spPr>
          <a:xfrm>
            <a:off x="473350" y="1908175"/>
            <a:ext cx="57723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un modo o paradigma de programación, que nos permite </a:t>
            </a:r>
            <a:r>
              <a:rPr b="0" i="0" lang="es" sz="1350" u="none" cap="none" strike="noStrike">
                <a:solidFill>
                  <a:srgbClr val="000000"/>
                </a:solidFill>
                <a:highlight>
                  <a:schemeClr val="accent6"/>
                </a:highlight>
                <a:latin typeface="DM Sans"/>
                <a:ea typeface="DM Sans"/>
                <a:cs typeface="DM Sans"/>
                <a:sym typeface="DM Sans"/>
              </a:rPr>
              <a:t>organizar el código pensando el problema como una relación entre “cosas”, denominadas objetos</a:t>
            </a:r>
            <a:r>
              <a:rPr b="0" i="0" lang="es" sz="1350" u="none" cap="none" strike="noStrike">
                <a:solidFill>
                  <a:srgbClr val="000000"/>
                </a:solidFill>
                <a:latin typeface="DM Sans"/>
                <a:ea typeface="DM Sans"/>
                <a:cs typeface="DM Sans"/>
                <a:sym typeface="DM Sans"/>
              </a:rPr>
              <a:t>. Los objetos se trabajan utilizando las “</a:t>
            </a:r>
            <a:r>
              <a:rPr b="1" i="0" lang="es" sz="1350" u="none" cap="none" strike="noStrike">
                <a:solidFill>
                  <a:srgbClr val="000000"/>
                </a:solidFill>
                <a:highlight>
                  <a:schemeClr val="accent6"/>
                </a:highlight>
                <a:latin typeface="DM Sans"/>
                <a:ea typeface="DM Sans"/>
                <a:cs typeface="DM Sans"/>
                <a:sym typeface="DM Sans"/>
              </a:rPr>
              <a:t>clases</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Estas nos permiten agrupar un conjunto de variables y funciones que veremos a continuación.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5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Motivación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Motivación</a:t>
            </a:r>
            <a:endParaRPr b="1" i="0" sz="4000" u="none" cap="none" strike="noStrike">
              <a:solidFill>
                <a:schemeClr val="dk1"/>
              </a:solidFill>
              <a:latin typeface="DM Sans"/>
              <a:ea typeface="DM Sans"/>
              <a:cs typeface="DM Sans"/>
              <a:sym typeface="DM Sans"/>
            </a:endParaRPr>
          </a:p>
        </p:txBody>
      </p:sp>
      <p:sp>
        <p:nvSpPr>
          <p:cNvPr id="225" name="Google Shape;225;p54"/>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Los programadores se han dedicado a construir aplicaciones muy parecidas que resolvían una y otra vez los mismos problemas. Para conseguir que los esfuerzos de los programadores puedan ser reutilizados se creó la posibilidad de utilizar módulos. El primer módulo existente fue la función.</a:t>
            </a:r>
            <a:endParaRPr b="0" i="0" sz="1350" u="none" cap="none" strike="noStrike">
              <a:solidFill>
                <a:srgbClr val="000000"/>
              </a:solidFill>
              <a:latin typeface="DM Sans"/>
              <a:ea typeface="DM Sans"/>
              <a:cs typeface="DM Sans"/>
              <a:sym typeface="DM Sans"/>
            </a:endParaRPr>
          </a:p>
        </p:txBody>
      </p:sp>
      <p:sp>
        <p:nvSpPr>
          <p:cNvPr id="226" name="Google Shape;226;p54"/>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Pero la función se centra más en aportar una funcionalidad dada, pero no tiene tanto interés con los datos.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p:txBody>
      </p:sp>
      <p:sp>
        <p:nvSpPr>
          <p:cNvPr id="227" name="Google Shape;227;p54"/>
          <p:cNvSpPr txBox="1"/>
          <p:nvPr/>
        </p:nvSpPr>
        <p:spPr>
          <a:xfrm rot="5400000">
            <a:off x="6074675" y="2617675"/>
            <a:ext cx="1028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chemeClr val="dk1"/>
                </a:solidFill>
                <a:latin typeface="DM Sans"/>
                <a:ea typeface="DM Sans"/>
                <a:cs typeface="DM Sans"/>
                <a:sym typeface="DM Sans"/>
              </a:rPr>
              <a:t>👉</a:t>
            </a:r>
            <a:endParaRPr b="0" i="0" sz="1500" u="none" cap="none" strike="noStrike">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